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58" r:id="rId5"/>
    <p:sldId id="261" r:id="rId6"/>
    <p:sldId id="260" r:id="rId7"/>
    <p:sldId id="265" r:id="rId8"/>
    <p:sldId id="262" r:id="rId9"/>
    <p:sldId id="263" r:id="rId10"/>
    <p:sldId id="264" r:id="rId11"/>
    <p:sldId id="266" r:id="rId12"/>
    <p:sldId id="267" r:id="rId13"/>
    <p:sldId id="268" r:id="rId14"/>
    <p:sldId id="269"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88" autoAdjust="0"/>
  </p:normalViewPr>
  <p:slideViewPr>
    <p:cSldViewPr snapToGrid="0">
      <p:cViewPr varScale="1">
        <p:scale>
          <a:sx n="108" d="100"/>
          <a:sy n="108" d="100"/>
        </p:scale>
        <p:origin x="17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D5906F-2E7F-4655-89B5-65BA3547C71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CE409-48F2-4FE0-8BBB-90D237601FC1}" type="slidenum">
              <a:rPr lang="en-US" smtClean="0"/>
              <a:t>‹#›</a:t>
            </a:fld>
            <a:endParaRPr lang="en-US"/>
          </a:p>
        </p:txBody>
      </p:sp>
    </p:spTree>
    <p:extLst>
      <p:ext uri="{BB962C8B-B14F-4D97-AF65-F5344CB8AC3E}">
        <p14:creationId xmlns:p14="http://schemas.microsoft.com/office/powerpoint/2010/main" val="438612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D5906F-2E7F-4655-89B5-65BA3547C71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CE409-48F2-4FE0-8BBB-90D237601FC1}" type="slidenum">
              <a:rPr lang="en-US" smtClean="0"/>
              <a:t>‹#›</a:t>
            </a:fld>
            <a:endParaRPr lang="en-US"/>
          </a:p>
        </p:txBody>
      </p:sp>
    </p:spTree>
    <p:extLst>
      <p:ext uri="{BB962C8B-B14F-4D97-AF65-F5344CB8AC3E}">
        <p14:creationId xmlns:p14="http://schemas.microsoft.com/office/powerpoint/2010/main" val="331809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D5906F-2E7F-4655-89B5-65BA3547C71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CE409-48F2-4FE0-8BBB-90D237601FC1}" type="slidenum">
              <a:rPr lang="en-US" smtClean="0"/>
              <a:t>‹#›</a:t>
            </a:fld>
            <a:endParaRPr lang="en-US"/>
          </a:p>
        </p:txBody>
      </p:sp>
    </p:spTree>
    <p:extLst>
      <p:ext uri="{BB962C8B-B14F-4D97-AF65-F5344CB8AC3E}">
        <p14:creationId xmlns:p14="http://schemas.microsoft.com/office/powerpoint/2010/main" val="378424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D5906F-2E7F-4655-89B5-65BA3547C71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CE409-48F2-4FE0-8BBB-90D237601FC1}" type="slidenum">
              <a:rPr lang="en-US" smtClean="0"/>
              <a:t>‹#›</a:t>
            </a:fld>
            <a:endParaRPr lang="en-US"/>
          </a:p>
        </p:txBody>
      </p:sp>
    </p:spTree>
    <p:extLst>
      <p:ext uri="{BB962C8B-B14F-4D97-AF65-F5344CB8AC3E}">
        <p14:creationId xmlns:p14="http://schemas.microsoft.com/office/powerpoint/2010/main" val="3290213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D5906F-2E7F-4655-89B5-65BA3547C71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CE409-48F2-4FE0-8BBB-90D237601FC1}" type="slidenum">
              <a:rPr lang="en-US" smtClean="0"/>
              <a:t>‹#›</a:t>
            </a:fld>
            <a:endParaRPr lang="en-US"/>
          </a:p>
        </p:txBody>
      </p:sp>
    </p:spTree>
    <p:extLst>
      <p:ext uri="{BB962C8B-B14F-4D97-AF65-F5344CB8AC3E}">
        <p14:creationId xmlns:p14="http://schemas.microsoft.com/office/powerpoint/2010/main" val="74282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D5906F-2E7F-4655-89B5-65BA3547C710}"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CE409-48F2-4FE0-8BBB-90D237601FC1}" type="slidenum">
              <a:rPr lang="en-US" smtClean="0"/>
              <a:t>‹#›</a:t>
            </a:fld>
            <a:endParaRPr lang="en-US"/>
          </a:p>
        </p:txBody>
      </p:sp>
    </p:spTree>
    <p:extLst>
      <p:ext uri="{BB962C8B-B14F-4D97-AF65-F5344CB8AC3E}">
        <p14:creationId xmlns:p14="http://schemas.microsoft.com/office/powerpoint/2010/main" val="4111194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D5906F-2E7F-4655-89B5-65BA3547C710}"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9CE409-48F2-4FE0-8BBB-90D237601FC1}" type="slidenum">
              <a:rPr lang="en-US" smtClean="0"/>
              <a:t>‹#›</a:t>
            </a:fld>
            <a:endParaRPr lang="en-US"/>
          </a:p>
        </p:txBody>
      </p:sp>
    </p:spTree>
    <p:extLst>
      <p:ext uri="{BB962C8B-B14F-4D97-AF65-F5344CB8AC3E}">
        <p14:creationId xmlns:p14="http://schemas.microsoft.com/office/powerpoint/2010/main" val="148284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D5906F-2E7F-4655-89B5-65BA3547C710}"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9CE409-48F2-4FE0-8BBB-90D237601FC1}" type="slidenum">
              <a:rPr lang="en-US" smtClean="0"/>
              <a:t>‹#›</a:t>
            </a:fld>
            <a:endParaRPr lang="en-US"/>
          </a:p>
        </p:txBody>
      </p:sp>
    </p:spTree>
    <p:extLst>
      <p:ext uri="{BB962C8B-B14F-4D97-AF65-F5344CB8AC3E}">
        <p14:creationId xmlns:p14="http://schemas.microsoft.com/office/powerpoint/2010/main" val="458900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D5906F-2E7F-4655-89B5-65BA3547C710}"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9CE409-48F2-4FE0-8BBB-90D237601FC1}" type="slidenum">
              <a:rPr lang="en-US" smtClean="0"/>
              <a:t>‹#›</a:t>
            </a:fld>
            <a:endParaRPr lang="en-US"/>
          </a:p>
        </p:txBody>
      </p:sp>
    </p:spTree>
    <p:extLst>
      <p:ext uri="{BB962C8B-B14F-4D97-AF65-F5344CB8AC3E}">
        <p14:creationId xmlns:p14="http://schemas.microsoft.com/office/powerpoint/2010/main" val="1557132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D5906F-2E7F-4655-89B5-65BA3547C710}"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CE409-48F2-4FE0-8BBB-90D237601FC1}" type="slidenum">
              <a:rPr lang="en-US" smtClean="0"/>
              <a:t>‹#›</a:t>
            </a:fld>
            <a:endParaRPr lang="en-US"/>
          </a:p>
        </p:txBody>
      </p:sp>
    </p:spTree>
    <p:extLst>
      <p:ext uri="{BB962C8B-B14F-4D97-AF65-F5344CB8AC3E}">
        <p14:creationId xmlns:p14="http://schemas.microsoft.com/office/powerpoint/2010/main" val="433085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D5906F-2E7F-4655-89B5-65BA3547C710}"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CE409-48F2-4FE0-8BBB-90D237601FC1}" type="slidenum">
              <a:rPr lang="en-US" smtClean="0"/>
              <a:t>‹#›</a:t>
            </a:fld>
            <a:endParaRPr lang="en-US"/>
          </a:p>
        </p:txBody>
      </p:sp>
    </p:spTree>
    <p:extLst>
      <p:ext uri="{BB962C8B-B14F-4D97-AF65-F5344CB8AC3E}">
        <p14:creationId xmlns:p14="http://schemas.microsoft.com/office/powerpoint/2010/main" val="210985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5906F-2E7F-4655-89B5-65BA3547C710}" type="datetimeFigureOut">
              <a:rPr lang="en-US" smtClean="0"/>
              <a:t>1/26/2022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CE409-48F2-4FE0-8BBB-90D237601FC1}" type="slidenum">
              <a:rPr lang="en-US" smtClean="0"/>
              <a:t>‹#›</a:t>
            </a:fld>
            <a:endParaRPr lang="en-US"/>
          </a:p>
        </p:txBody>
      </p:sp>
    </p:spTree>
    <p:extLst>
      <p:ext uri="{BB962C8B-B14F-4D97-AF65-F5344CB8AC3E}">
        <p14:creationId xmlns:p14="http://schemas.microsoft.com/office/powerpoint/2010/main" val="2072501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060595-AB5D-4BBF-A7CA-2BBB73FE85D5}"/>
              </a:ext>
            </a:extLst>
          </p:cNvPr>
          <p:cNvSpPr/>
          <p:nvPr/>
        </p:nvSpPr>
        <p:spPr>
          <a:xfrm>
            <a:off x="181600" y="782541"/>
            <a:ext cx="4654169" cy="2308324"/>
          </a:xfrm>
          <a:prstGeom prst="rect">
            <a:avLst/>
          </a:prstGeom>
        </p:spPr>
        <p:txBody>
          <a:bodyPr wrap="square">
            <a:spAutoFit/>
          </a:bodyPr>
          <a:lstStyle/>
          <a:p>
            <a:r>
              <a:rPr lang="en-US" dirty="0"/>
              <a:t>Turn on the Arc lamp power source (#1): The green power light and the yellow shutter light will come on. The first and second intensity levels are usually sufficient to observe fluorescence through the eyepieces. Then switch on the microscope/PC (#2), scanner power (#3), laser cooling power (#4) and turn the laser key (#5) clockwise from OFF to ON.</a:t>
            </a:r>
          </a:p>
        </p:txBody>
      </p:sp>
      <p:sp>
        <p:nvSpPr>
          <p:cNvPr id="7" name="Rectangle 6">
            <a:extLst>
              <a:ext uri="{FF2B5EF4-FFF2-40B4-BE49-F238E27FC236}">
                <a16:creationId xmlns:a16="http://schemas.microsoft.com/office/drawing/2014/main" id="{953B0AE5-0F64-40DD-AFE4-D6E67D7C449C}"/>
              </a:ext>
            </a:extLst>
          </p:cNvPr>
          <p:cNvSpPr/>
          <p:nvPr/>
        </p:nvSpPr>
        <p:spPr>
          <a:xfrm>
            <a:off x="179142" y="-21642"/>
            <a:ext cx="2542427" cy="369332"/>
          </a:xfrm>
          <a:prstGeom prst="rect">
            <a:avLst/>
          </a:prstGeom>
        </p:spPr>
        <p:txBody>
          <a:bodyPr wrap="none">
            <a:spAutoFit/>
          </a:bodyPr>
          <a:lstStyle/>
          <a:p>
            <a:r>
              <a:rPr lang="en-US" b="1" u="sng" dirty="0"/>
              <a:t>Leica SP8 System startup</a:t>
            </a:r>
          </a:p>
        </p:txBody>
      </p:sp>
      <p:sp>
        <p:nvSpPr>
          <p:cNvPr id="8" name="Rectangle 7">
            <a:extLst>
              <a:ext uri="{FF2B5EF4-FFF2-40B4-BE49-F238E27FC236}">
                <a16:creationId xmlns:a16="http://schemas.microsoft.com/office/drawing/2014/main" id="{8E0FAB6A-6169-4410-BB9B-2A796533D901}"/>
              </a:ext>
            </a:extLst>
          </p:cNvPr>
          <p:cNvSpPr/>
          <p:nvPr/>
        </p:nvSpPr>
        <p:spPr>
          <a:xfrm>
            <a:off x="179142" y="3525716"/>
            <a:ext cx="4742092" cy="2585323"/>
          </a:xfrm>
          <a:prstGeom prst="rect">
            <a:avLst/>
          </a:prstGeom>
        </p:spPr>
        <p:txBody>
          <a:bodyPr wrap="square">
            <a:spAutoFit/>
          </a:bodyPr>
          <a:lstStyle/>
          <a:p>
            <a:r>
              <a:rPr lang="en-US" b="1" dirty="0"/>
              <a:t>Note</a:t>
            </a:r>
            <a:r>
              <a:rPr lang="en-US" dirty="0"/>
              <a:t>:  </a:t>
            </a:r>
            <a:r>
              <a:rPr lang="en-US" b="1" dirty="0"/>
              <a:t>make sure that the stage is clear</a:t>
            </a:r>
            <a:r>
              <a:rPr lang="en-US" dirty="0"/>
              <a:t>. That means that the stage insert is off the scanning stage and the objectives are not in a position where they could collide with the stage. This is necessary because the stage will move around to calibrate itself when you power up the system.</a:t>
            </a:r>
          </a:p>
          <a:p>
            <a:r>
              <a:rPr lang="en-US" b="1" dirty="0"/>
              <a:t>The lamp should remain on for a minimum of 30 minutes</a:t>
            </a:r>
            <a:r>
              <a:rPr lang="en-US" dirty="0"/>
              <a:t>. Do not turn the lamp off if another user is scheduled within 2 hours after your use.</a:t>
            </a:r>
          </a:p>
        </p:txBody>
      </p:sp>
      <p:grpSp>
        <p:nvGrpSpPr>
          <p:cNvPr id="31" name="Group 30">
            <a:extLst>
              <a:ext uri="{FF2B5EF4-FFF2-40B4-BE49-F238E27FC236}">
                <a16:creationId xmlns:a16="http://schemas.microsoft.com/office/drawing/2014/main" id="{F7427B7E-CE6C-47DD-B4BE-9A943544C478}"/>
              </a:ext>
            </a:extLst>
          </p:cNvPr>
          <p:cNvGrpSpPr/>
          <p:nvPr/>
        </p:nvGrpSpPr>
        <p:grpSpPr>
          <a:xfrm>
            <a:off x="6310180" y="430384"/>
            <a:ext cx="2179616" cy="2735637"/>
            <a:chOff x="950208" y="776366"/>
            <a:chExt cx="2179616" cy="2735637"/>
          </a:xfrm>
        </p:grpSpPr>
        <p:pic>
          <p:nvPicPr>
            <p:cNvPr id="6" name="Picture 5">
              <a:extLst>
                <a:ext uri="{FF2B5EF4-FFF2-40B4-BE49-F238E27FC236}">
                  <a16:creationId xmlns:a16="http://schemas.microsoft.com/office/drawing/2014/main" id="{BFD9B35D-3A55-4BEF-BA17-DD69189C68FA}"/>
                </a:ext>
              </a:extLst>
            </p:cNvPr>
            <p:cNvPicPr>
              <a:picLocks noChangeAspect="1"/>
            </p:cNvPicPr>
            <p:nvPr/>
          </p:nvPicPr>
          <p:blipFill rotWithShape="1">
            <a:blip r:embed="rId2">
              <a:extLst>
                <a:ext uri="{28A0092B-C50C-407E-A947-70E740481C1C}">
                  <a14:useLocalDpi xmlns:a14="http://schemas.microsoft.com/office/drawing/2010/main" val="0"/>
                </a:ext>
              </a:extLst>
            </a:blip>
            <a:srcRect l="10576" t="8590" r="14648" b="11974"/>
            <a:stretch/>
          </p:blipFill>
          <p:spPr>
            <a:xfrm rot="5400000">
              <a:off x="672197" y="1054377"/>
              <a:ext cx="2735637" cy="2179616"/>
            </a:xfrm>
            <a:prstGeom prst="rect">
              <a:avLst/>
            </a:prstGeom>
          </p:spPr>
        </p:pic>
        <p:cxnSp>
          <p:nvCxnSpPr>
            <p:cNvPr id="11" name="Gerader Verbinder 3">
              <a:extLst>
                <a:ext uri="{FF2B5EF4-FFF2-40B4-BE49-F238E27FC236}">
                  <a16:creationId xmlns:a16="http://schemas.microsoft.com/office/drawing/2014/main" id="{BA3DF787-B716-496C-945A-CD82E669F300}"/>
                </a:ext>
              </a:extLst>
            </p:cNvPr>
            <p:cNvCxnSpPr/>
            <p:nvPr/>
          </p:nvCxnSpPr>
          <p:spPr>
            <a:xfrm>
              <a:off x="2542561" y="2611909"/>
              <a:ext cx="102518" cy="9355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Shape 254">
              <a:extLst>
                <a:ext uri="{FF2B5EF4-FFF2-40B4-BE49-F238E27FC236}">
                  <a16:creationId xmlns:a16="http://schemas.microsoft.com/office/drawing/2014/main" id="{2162B387-8F41-413F-8C73-AF56E6B64BF4}"/>
                </a:ext>
              </a:extLst>
            </p:cNvPr>
            <p:cNvSpPr/>
            <p:nvPr/>
          </p:nvSpPr>
          <p:spPr>
            <a:xfrm>
              <a:off x="2626357" y="2686249"/>
              <a:ext cx="202565" cy="202565"/>
            </a:xfrm>
            <a:custGeom>
              <a:avLst/>
              <a:gdLst/>
              <a:ahLst/>
              <a:cxnLst/>
              <a:rect l="0" t="0" r="0" b="0"/>
              <a:pathLst>
                <a:path w="202692" h="202692">
                  <a:moveTo>
                    <a:pt x="0" y="101346"/>
                  </a:moveTo>
                  <a:cubicBezTo>
                    <a:pt x="0" y="45377"/>
                    <a:pt x="45377" y="0"/>
                    <a:pt x="101346" y="0"/>
                  </a:cubicBezTo>
                  <a:cubicBezTo>
                    <a:pt x="157315" y="0"/>
                    <a:pt x="202692" y="45377"/>
                    <a:pt x="202692" y="101346"/>
                  </a:cubicBezTo>
                  <a:cubicBezTo>
                    <a:pt x="202692" y="157315"/>
                    <a:pt x="157315" y="202692"/>
                    <a:pt x="101346" y="202692"/>
                  </a:cubicBezTo>
                  <a:cubicBezTo>
                    <a:pt x="45377" y="202692"/>
                    <a:pt x="0" y="157315"/>
                    <a:pt x="0" y="101346"/>
                  </a:cubicBezTo>
                  <a:close/>
                </a:path>
              </a:pathLst>
            </a:custGeom>
            <a:solidFill>
              <a:srgbClr val="FFC000"/>
            </a:solidFill>
            <a:ln w="28956" cap="flat">
              <a:noFill/>
              <a:round/>
            </a:ln>
          </p:spPr>
          <p:style>
            <a:lnRef idx="1">
              <a:srgbClr val="A7003F"/>
            </a:lnRef>
            <a:fillRef idx="0">
              <a:srgbClr val="000000">
                <a:alpha val="0"/>
              </a:srgbClr>
            </a:fillRef>
            <a:effectRef idx="0">
              <a:scrgbClr r="0" g="0" b="0"/>
            </a:effectRef>
            <a:fontRef idx="none"/>
          </p:style>
          <p:txBody>
            <a:bodyPr/>
            <a:lstStyle/>
            <a:p>
              <a:endParaRPr lang="de-DE"/>
            </a:p>
          </p:txBody>
        </p:sp>
        <p:sp>
          <p:nvSpPr>
            <p:cNvPr id="13" name="Textfeld 43">
              <a:extLst>
                <a:ext uri="{FF2B5EF4-FFF2-40B4-BE49-F238E27FC236}">
                  <a16:creationId xmlns:a16="http://schemas.microsoft.com/office/drawing/2014/main" id="{117001CF-C901-4B1C-814B-55FF663E6DA1}"/>
                </a:ext>
              </a:extLst>
            </p:cNvPr>
            <p:cNvSpPr txBox="1"/>
            <p:nvPr/>
          </p:nvSpPr>
          <p:spPr>
            <a:xfrm>
              <a:off x="2596007" y="2650146"/>
              <a:ext cx="267419" cy="276999"/>
            </a:xfrm>
            <a:prstGeom prst="rect">
              <a:avLst/>
            </a:prstGeom>
            <a:noFill/>
          </p:spPr>
          <p:txBody>
            <a:bodyPr wrap="square" rtlCol="0">
              <a:spAutoFit/>
            </a:bodyPr>
            <a:lstStyle/>
            <a:p>
              <a:r>
                <a:rPr lang="de-DE" sz="1200" b="1" dirty="0"/>
                <a:t>1</a:t>
              </a:r>
            </a:p>
          </p:txBody>
        </p:sp>
      </p:grpSp>
      <p:grpSp>
        <p:nvGrpSpPr>
          <p:cNvPr id="32" name="Group 31">
            <a:extLst>
              <a:ext uri="{FF2B5EF4-FFF2-40B4-BE49-F238E27FC236}">
                <a16:creationId xmlns:a16="http://schemas.microsoft.com/office/drawing/2014/main" id="{94BFA6D1-28B2-4D9B-AA3F-53A37045A5C4}"/>
              </a:ext>
            </a:extLst>
          </p:cNvPr>
          <p:cNvGrpSpPr/>
          <p:nvPr/>
        </p:nvGrpSpPr>
        <p:grpSpPr>
          <a:xfrm>
            <a:off x="5305779" y="3525716"/>
            <a:ext cx="3718711" cy="2789033"/>
            <a:chOff x="413711" y="3767874"/>
            <a:chExt cx="3718710" cy="2789033"/>
          </a:xfrm>
        </p:grpSpPr>
        <p:pic>
          <p:nvPicPr>
            <p:cNvPr id="15" name="Picture 14">
              <a:extLst>
                <a:ext uri="{FF2B5EF4-FFF2-40B4-BE49-F238E27FC236}">
                  <a16:creationId xmlns:a16="http://schemas.microsoft.com/office/drawing/2014/main" id="{8A4A9E08-7B1F-4540-B940-C863F60AD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11" y="3767874"/>
              <a:ext cx="3718710" cy="2789033"/>
            </a:xfrm>
            <a:prstGeom prst="rect">
              <a:avLst/>
            </a:prstGeom>
          </p:spPr>
        </p:pic>
        <p:sp>
          <p:nvSpPr>
            <p:cNvPr id="17" name="Shape 254">
              <a:extLst>
                <a:ext uri="{FF2B5EF4-FFF2-40B4-BE49-F238E27FC236}">
                  <a16:creationId xmlns:a16="http://schemas.microsoft.com/office/drawing/2014/main" id="{BB759FE2-B2E4-47F0-8208-E06062DA910B}"/>
                </a:ext>
              </a:extLst>
            </p:cNvPr>
            <p:cNvSpPr/>
            <p:nvPr/>
          </p:nvSpPr>
          <p:spPr>
            <a:xfrm>
              <a:off x="1936655" y="5675642"/>
              <a:ext cx="202565" cy="202565"/>
            </a:xfrm>
            <a:custGeom>
              <a:avLst/>
              <a:gdLst/>
              <a:ahLst/>
              <a:cxnLst/>
              <a:rect l="0" t="0" r="0" b="0"/>
              <a:pathLst>
                <a:path w="202692" h="202692">
                  <a:moveTo>
                    <a:pt x="0" y="101346"/>
                  </a:moveTo>
                  <a:cubicBezTo>
                    <a:pt x="0" y="45377"/>
                    <a:pt x="45377" y="0"/>
                    <a:pt x="101346" y="0"/>
                  </a:cubicBezTo>
                  <a:cubicBezTo>
                    <a:pt x="157315" y="0"/>
                    <a:pt x="202692" y="45377"/>
                    <a:pt x="202692" y="101346"/>
                  </a:cubicBezTo>
                  <a:cubicBezTo>
                    <a:pt x="202692" y="157315"/>
                    <a:pt x="157315" y="202692"/>
                    <a:pt x="101346" y="202692"/>
                  </a:cubicBezTo>
                  <a:cubicBezTo>
                    <a:pt x="45377" y="202692"/>
                    <a:pt x="0" y="157315"/>
                    <a:pt x="0" y="101346"/>
                  </a:cubicBezTo>
                  <a:close/>
                </a:path>
              </a:pathLst>
            </a:custGeom>
            <a:solidFill>
              <a:srgbClr val="FFC000"/>
            </a:solidFill>
            <a:ln w="28956" cap="flat">
              <a:noFill/>
              <a:round/>
            </a:ln>
          </p:spPr>
          <p:style>
            <a:lnRef idx="1">
              <a:srgbClr val="A7003F"/>
            </a:lnRef>
            <a:fillRef idx="0">
              <a:srgbClr val="000000">
                <a:alpha val="0"/>
              </a:srgbClr>
            </a:fillRef>
            <a:effectRef idx="0">
              <a:scrgbClr r="0" g="0" b="0"/>
            </a:effectRef>
            <a:fontRef idx="none"/>
          </p:style>
          <p:txBody>
            <a:bodyPr/>
            <a:lstStyle/>
            <a:p>
              <a:endParaRPr lang="de-DE"/>
            </a:p>
          </p:txBody>
        </p:sp>
        <p:sp>
          <p:nvSpPr>
            <p:cNvPr id="18" name="Textfeld 43">
              <a:extLst>
                <a:ext uri="{FF2B5EF4-FFF2-40B4-BE49-F238E27FC236}">
                  <a16:creationId xmlns:a16="http://schemas.microsoft.com/office/drawing/2014/main" id="{6C353D04-E29D-4D41-969E-AE6400C7BBEB}"/>
                </a:ext>
              </a:extLst>
            </p:cNvPr>
            <p:cNvSpPr txBox="1"/>
            <p:nvPr/>
          </p:nvSpPr>
          <p:spPr>
            <a:xfrm>
              <a:off x="1906305" y="5639539"/>
              <a:ext cx="267419" cy="276999"/>
            </a:xfrm>
            <a:prstGeom prst="rect">
              <a:avLst/>
            </a:prstGeom>
            <a:noFill/>
          </p:spPr>
          <p:txBody>
            <a:bodyPr wrap="square" rtlCol="0">
              <a:spAutoFit/>
            </a:bodyPr>
            <a:lstStyle/>
            <a:p>
              <a:r>
                <a:rPr lang="de-DE" sz="1200" b="1" dirty="0"/>
                <a:t>2</a:t>
              </a:r>
            </a:p>
          </p:txBody>
        </p:sp>
        <p:grpSp>
          <p:nvGrpSpPr>
            <p:cNvPr id="23" name="Group 22">
              <a:extLst>
                <a:ext uri="{FF2B5EF4-FFF2-40B4-BE49-F238E27FC236}">
                  <a16:creationId xmlns:a16="http://schemas.microsoft.com/office/drawing/2014/main" id="{4FDDCE0B-65D5-4D87-AC9F-879293263845}"/>
                </a:ext>
              </a:extLst>
            </p:cNvPr>
            <p:cNvGrpSpPr/>
            <p:nvPr/>
          </p:nvGrpSpPr>
          <p:grpSpPr>
            <a:xfrm>
              <a:off x="2210150" y="5639539"/>
              <a:ext cx="267419" cy="276999"/>
              <a:chOff x="2058705" y="5791939"/>
              <a:chExt cx="267419" cy="276999"/>
            </a:xfrm>
          </p:grpSpPr>
          <p:sp>
            <p:nvSpPr>
              <p:cNvPr id="21" name="Shape 254">
                <a:extLst>
                  <a:ext uri="{FF2B5EF4-FFF2-40B4-BE49-F238E27FC236}">
                    <a16:creationId xmlns:a16="http://schemas.microsoft.com/office/drawing/2014/main" id="{87D06F28-4D87-48D0-ACD5-DDFB34DB67D6}"/>
                  </a:ext>
                </a:extLst>
              </p:cNvPr>
              <p:cNvSpPr/>
              <p:nvPr/>
            </p:nvSpPr>
            <p:spPr>
              <a:xfrm>
                <a:off x="2089055" y="5828042"/>
                <a:ext cx="202565" cy="202565"/>
              </a:xfrm>
              <a:custGeom>
                <a:avLst/>
                <a:gdLst/>
                <a:ahLst/>
                <a:cxnLst/>
                <a:rect l="0" t="0" r="0" b="0"/>
                <a:pathLst>
                  <a:path w="202692" h="202692">
                    <a:moveTo>
                      <a:pt x="0" y="101346"/>
                    </a:moveTo>
                    <a:cubicBezTo>
                      <a:pt x="0" y="45377"/>
                      <a:pt x="45377" y="0"/>
                      <a:pt x="101346" y="0"/>
                    </a:cubicBezTo>
                    <a:cubicBezTo>
                      <a:pt x="157315" y="0"/>
                      <a:pt x="202692" y="45377"/>
                      <a:pt x="202692" y="101346"/>
                    </a:cubicBezTo>
                    <a:cubicBezTo>
                      <a:pt x="202692" y="157315"/>
                      <a:pt x="157315" y="202692"/>
                      <a:pt x="101346" y="202692"/>
                    </a:cubicBezTo>
                    <a:cubicBezTo>
                      <a:pt x="45377" y="202692"/>
                      <a:pt x="0" y="157315"/>
                      <a:pt x="0" y="101346"/>
                    </a:cubicBezTo>
                    <a:close/>
                  </a:path>
                </a:pathLst>
              </a:custGeom>
              <a:solidFill>
                <a:srgbClr val="FFC000"/>
              </a:solidFill>
              <a:ln w="28956" cap="flat">
                <a:noFill/>
                <a:round/>
              </a:ln>
            </p:spPr>
            <p:style>
              <a:lnRef idx="1">
                <a:srgbClr val="A7003F"/>
              </a:lnRef>
              <a:fillRef idx="0">
                <a:srgbClr val="000000">
                  <a:alpha val="0"/>
                </a:srgbClr>
              </a:fillRef>
              <a:effectRef idx="0">
                <a:scrgbClr r="0" g="0" b="0"/>
              </a:effectRef>
              <a:fontRef idx="none"/>
            </p:style>
            <p:txBody>
              <a:bodyPr/>
              <a:lstStyle/>
              <a:p>
                <a:endParaRPr lang="de-DE"/>
              </a:p>
            </p:txBody>
          </p:sp>
          <p:sp>
            <p:nvSpPr>
              <p:cNvPr id="22" name="Textfeld 43">
                <a:extLst>
                  <a:ext uri="{FF2B5EF4-FFF2-40B4-BE49-F238E27FC236}">
                    <a16:creationId xmlns:a16="http://schemas.microsoft.com/office/drawing/2014/main" id="{BDC9584E-6734-4C11-BAD2-DEB5444D7C34}"/>
                  </a:ext>
                </a:extLst>
              </p:cNvPr>
              <p:cNvSpPr txBox="1"/>
              <p:nvPr/>
            </p:nvSpPr>
            <p:spPr>
              <a:xfrm>
                <a:off x="2058705" y="5791939"/>
                <a:ext cx="267419" cy="276999"/>
              </a:xfrm>
              <a:prstGeom prst="rect">
                <a:avLst/>
              </a:prstGeom>
              <a:noFill/>
            </p:spPr>
            <p:txBody>
              <a:bodyPr wrap="square" rtlCol="0">
                <a:spAutoFit/>
              </a:bodyPr>
              <a:lstStyle/>
              <a:p>
                <a:r>
                  <a:rPr lang="de-DE" sz="1200" b="1" dirty="0"/>
                  <a:t>3</a:t>
                </a:r>
              </a:p>
            </p:txBody>
          </p:sp>
        </p:grpSp>
        <p:grpSp>
          <p:nvGrpSpPr>
            <p:cNvPr id="24" name="Group 23">
              <a:extLst>
                <a:ext uri="{FF2B5EF4-FFF2-40B4-BE49-F238E27FC236}">
                  <a16:creationId xmlns:a16="http://schemas.microsoft.com/office/drawing/2014/main" id="{9F890164-64A8-47B1-A847-938F0A8E385A}"/>
                </a:ext>
              </a:extLst>
            </p:cNvPr>
            <p:cNvGrpSpPr/>
            <p:nvPr/>
          </p:nvGrpSpPr>
          <p:grpSpPr>
            <a:xfrm>
              <a:off x="2507919" y="5639539"/>
              <a:ext cx="267419" cy="276999"/>
              <a:chOff x="2058705" y="5791939"/>
              <a:chExt cx="267419" cy="276999"/>
            </a:xfrm>
          </p:grpSpPr>
          <p:sp>
            <p:nvSpPr>
              <p:cNvPr id="25" name="Shape 254">
                <a:extLst>
                  <a:ext uri="{FF2B5EF4-FFF2-40B4-BE49-F238E27FC236}">
                    <a16:creationId xmlns:a16="http://schemas.microsoft.com/office/drawing/2014/main" id="{1F5BE4D4-8EDB-4061-BF97-22D57D5C6430}"/>
                  </a:ext>
                </a:extLst>
              </p:cNvPr>
              <p:cNvSpPr/>
              <p:nvPr/>
            </p:nvSpPr>
            <p:spPr>
              <a:xfrm>
                <a:off x="2089055" y="5828042"/>
                <a:ext cx="202565" cy="202565"/>
              </a:xfrm>
              <a:custGeom>
                <a:avLst/>
                <a:gdLst/>
                <a:ahLst/>
                <a:cxnLst/>
                <a:rect l="0" t="0" r="0" b="0"/>
                <a:pathLst>
                  <a:path w="202692" h="202692">
                    <a:moveTo>
                      <a:pt x="0" y="101346"/>
                    </a:moveTo>
                    <a:cubicBezTo>
                      <a:pt x="0" y="45377"/>
                      <a:pt x="45377" y="0"/>
                      <a:pt x="101346" y="0"/>
                    </a:cubicBezTo>
                    <a:cubicBezTo>
                      <a:pt x="157315" y="0"/>
                      <a:pt x="202692" y="45377"/>
                      <a:pt x="202692" y="101346"/>
                    </a:cubicBezTo>
                    <a:cubicBezTo>
                      <a:pt x="202692" y="157315"/>
                      <a:pt x="157315" y="202692"/>
                      <a:pt x="101346" y="202692"/>
                    </a:cubicBezTo>
                    <a:cubicBezTo>
                      <a:pt x="45377" y="202692"/>
                      <a:pt x="0" y="157315"/>
                      <a:pt x="0" y="101346"/>
                    </a:cubicBezTo>
                    <a:close/>
                  </a:path>
                </a:pathLst>
              </a:custGeom>
              <a:solidFill>
                <a:srgbClr val="FFC000"/>
              </a:solidFill>
              <a:ln w="28956" cap="flat">
                <a:noFill/>
                <a:round/>
              </a:ln>
            </p:spPr>
            <p:style>
              <a:lnRef idx="1">
                <a:srgbClr val="A7003F"/>
              </a:lnRef>
              <a:fillRef idx="0">
                <a:srgbClr val="000000">
                  <a:alpha val="0"/>
                </a:srgbClr>
              </a:fillRef>
              <a:effectRef idx="0">
                <a:scrgbClr r="0" g="0" b="0"/>
              </a:effectRef>
              <a:fontRef idx="none"/>
            </p:style>
            <p:txBody>
              <a:bodyPr/>
              <a:lstStyle/>
              <a:p>
                <a:endParaRPr lang="de-DE"/>
              </a:p>
            </p:txBody>
          </p:sp>
          <p:sp>
            <p:nvSpPr>
              <p:cNvPr id="26" name="Textfeld 43">
                <a:extLst>
                  <a:ext uri="{FF2B5EF4-FFF2-40B4-BE49-F238E27FC236}">
                    <a16:creationId xmlns:a16="http://schemas.microsoft.com/office/drawing/2014/main" id="{0F2F102A-C333-49FD-AB81-E1CDC559AB37}"/>
                  </a:ext>
                </a:extLst>
              </p:cNvPr>
              <p:cNvSpPr txBox="1"/>
              <p:nvPr/>
            </p:nvSpPr>
            <p:spPr>
              <a:xfrm>
                <a:off x="2058705" y="5791939"/>
                <a:ext cx="267419" cy="276999"/>
              </a:xfrm>
              <a:prstGeom prst="rect">
                <a:avLst/>
              </a:prstGeom>
              <a:noFill/>
            </p:spPr>
            <p:txBody>
              <a:bodyPr wrap="square" rtlCol="0">
                <a:spAutoFit/>
              </a:bodyPr>
              <a:lstStyle/>
              <a:p>
                <a:r>
                  <a:rPr lang="de-DE" sz="1200" b="1" dirty="0"/>
                  <a:t>4</a:t>
                </a:r>
              </a:p>
            </p:txBody>
          </p:sp>
        </p:grpSp>
        <p:grpSp>
          <p:nvGrpSpPr>
            <p:cNvPr id="27" name="Group 26">
              <a:extLst>
                <a:ext uri="{FF2B5EF4-FFF2-40B4-BE49-F238E27FC236}">
                  <a16:creationId xmlns:a16="http://schemas.microsoft.com/office/drawing/2014/main" id="{F4347D70-3EFB-4F82-86B4-2972908650EA}"/>
                </a:ext>
              </a:extLst>
            </p:cNvPr>
            <p:cNvGrpSpPr/>
            <p:nvPr/>
          </p:nvGrpSpPr>
          <p:grpSpPr>
            <a:xfrm>
              <a:off x="3124692" y="5550585"/>
              <a:ext cx="267419" cy="276999"/>
              <a:chOff x="2058705" y="5791939"/>
              <a:chExt cx="267419" cy="276999"/>
            </a:xfrm>
          </p:grpSpPr>
          <p:sp>
            <p:nvSpPr>
              <p:cNvPr id="28" name="Shape 254">
                <a:extLst>
                  <a:ext uri="{FF2B5EF4-FFF2-40B4-BE49-F238E27FC236}">
                    <a16:creationId xmlns:a16="http://schemas.microsoft.com/office/drawing/2014/main" id="{7FE8E4DF-D5C4-4B27-B871-26422B551840}"/>
                  </a:ext>
                </a:extLst>
              </p:cNvPr>
              <p:cNvSpPr/>
              <p:nvPr/>
            </p:nvSpPr>
            <p:spPr>
              <a:xfrm>
                <a:off x="2089055" y="5828042"/>
                <a:ext cx="202565" cy="202565"/>
              </a:xfrm>
              <a:custGeom>
                <a:avLst/>
                <a:gdLst/>
                <a:ahLst/>
                <a:cxnLst/>
                <a:rect l="0" t="0" r="0" b="0"/>
                <a:pathLst>
                  <a:path w="202692" h="202692">
                    <a:moveTo>
                      <a:pt x="0" y="101346"/>
                    </a:moveTo>
                    <a:cubicBezTo>
                      <a:pt x="0" y="45377"/>
                      <a:pt x="45377" y="0"/>
                      <a:pt x="101346" y="0"/>
                    </a:cubicBezTo>
                    <a:cubicBezTo>
                      <a:pt x="157315" y="0"/>
                      <a:pt x="202692" y="45377"/>
                      <a:pt x="202692" y="101346"/>
                    </a:cubicBezTo>
                    <a:cubicBezTo>
                      <a:pt x="202692" y="157315"/>
                      <a:pt x="157315" y="202692"/>
                      <a:pt x="101346" y="202692"/>
                    </a:cubicBezTo>
                    <a:cubicBezTo>
                      <a:pt x="45377" y="202692"/>
                      <a:pt x="0" y="157315"/>
                      <a:pt x="0" y="101346"/>
                    </a:cubicBezTo>
                    <a:close/>
                  </a:path>
                </a:pathLst>
              </a:custGeom>
              <a:solidFill>
                <a:srgbClr val="FFC000"/>
              </a:solidFill>
              <a:ln w="28956" cap="flat">
                <a:noFill/>
                <a:round/>
              </a:ln>
            </p:spPr>
            <p:style>
              <a:lnRef idx="1">
                <a:srgbClr val="A7003F"/>
              </a:lnRef>
              <a:fillRef idx="0">
                <a:srgbClr val="000000">
                  <a:alpha val="0"/>
                </a:srgbClr>
              </a:fillRef>
              <a:effectRef idx="0">
                <a:scrgbClr r="0" g="0" b="0"/>
              </a:effectRef>
              <a:fontRef idx="none"/>
            </p:style>
            <p:txBody>
              <a:bodyPr/>
              <a:lstStyle/>
              <a:p>
                <a:endParaRPr lang="de-DE"/>
              </a:p>
            </p:txBody>
          </p:sp>
          <p:sp>
            <p:nvSpPr>
              <p:cNvPr id="29" name="Textfeld 43">
                <a:extLst>
                  <a:ext uri="{FF2B5EF4-FFF2-40B4-BE49-F238E27FC236}">
                    <a16:creationId xmlns:a16="http://schemas.microsoft.com/office/drawing/2014/main" id="{D9CA553C-24BC-452C-9A44-B2C42C5641C5}"/>
                  </a:ext>
                </a:extLst>
              </p:cNvPr>
              <p:cNvSpPr txBox="1"/>
              <p:nvPr/>
            </p:nvSpPr>
            <p:spPr>
              <a:xfrm>
                <a:off x="2058705" y="5791939"/>
                <a:ext cx="267419" cy="276999"/>
              </a:xfrm>
              <a:prstGeom prst="rect">
                <a:avLst/>
              </a:prstGeom>
              <a:noFill/>
            </p:spPr>
            <p:txBody>
              <a:bodyPr wrap="square" rtlCol="0">
                <a:spAutoFit/>
              </a:bodyPr>
              <a:lstStyle/>
              <a:p>
                <a:r>
                  <a:rPr lang="de-DE" sz="1200" b="1" dirty="0"/>
                  <a:t>5</a:t>
                </a:r>
              </a:p>
            </p:txBody>
          </p:sp>
        </p:grpSp>
        <p:cxnSp>
          <p:nvCxnSpPr>
            <p:cNvPr id="30" name="Gerader Verbinder 3">
              <a:extLst>
                <a:ext uri="{FF2B5EF4-FFF2-40B4-BE49-F238E27FC236}">
                  <a16:creationId xmlns:a16="http://schemas.microsoft.com/office/drawing/2014/main" id="{068C2D63-7E68-44DB-9D57-6B6D0113BF37}"/>
                </a:ext>
              </a:extLst>
            </p:cNvPr>
            <p:cNvCxnSpPr/>
            <p:nvPr/>
          </p:nvCxnSpPr>
          <p:spPr>
            <a:xfrm>
              <a:off x="3051455" y="5545981"/>
              <a:ext cx="102518" cy="9355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6180D094-0D2E-4690-9556-2293C190362C}"/>
              </a:ext>
            </a:extLst>
          </p:cNvPr>
          <p:cNvSpPr/>
          <p:nvPr/>
        </p:nvSpPr>
        <p:spPr>
          <a:xfrm>
            <a:off x="179142" y="347690"/>
            <a:ext cx="2487669" cy="369332"/>
          </a:xfrm>
          <a:prstGeom prst="rect">
            <a:avLst/>
          </a:prstGeom>
        </p:spPr>
        <p:txBody>
          <a:bodyPr wrap="none">
            <a:spAutoFit/>
          </a:bodyPr>
          <a:lstStyle/>
          <a:p>
            <a:r>
              <a:rPr lang="en-US" b="1" dirty="0"/>
              <a:t>1. Turn on the hardware</a:t>
            </a:r>
          </a:p>
        </p:txBody>
      </p:sp>
    </p:spTree>
    <p:extLst>
      <p:ext uri="{BB962C8B-B14F-4D97-AF65-F5344CB8AC3E}">
        <p14:creationId xmlns:p14="http://schemas.microsoft.com/office/powerpoint/2010/main" val="2138651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6BDDB-FE32-4CBE-BFE7-319CAE5E4A5F}"/>
              </a:ext>
            </a:extLst>
          </p:cNvPr>
          <p:cNvSpPr/>
          <p:nvPr/>
        </p:nvSpPr>
        <p:spPr>
          <a:xfrm>
            <a:off x="3782139" y="-3786"/>
            <a:ext cx="1686039" cy="369332"/>
          </a:xfrm>
          <a:prstGeom prst="rect">
            <a:avLst/>
          </a:prstGeom>
        </p:spPr>
        <p:txBody>
          <a:bodyPr wrap="none">
            <a:spAutoFit/>
          </a:bodyPr>
          <a:lstStyle/>
          <a:p>
            <a:r>
              <a:rPr lang="en-US" b="1" dirty="0"/>
              <a:t>Z-Stack Imaging</a:t>
            </a:r>
          </a:p>
        </p:txBody>
      </p:sp>
      <p:sp>
        <p:nvSpPr>
          <p:cNvPr id="50" name="Rectangle 49">
            <a:extLst>
              <a:ext uri="{FF2B5EF4-FFF2-40B4-BE49-F238E27FC236}">
                <a16:creationId xmlns:a16="http://schemas.microsoft.com/office/drawing/2014/main" id="{8833327D-6102-431E-9D46-6D3E2F3594AB}"/>
              </a:ext>
            </a:extLst>
          </p:cNvPr>
          <p:cNvSpPr/>
          <p:nvPr/>
        </p:nvSpPr>
        <p:spPr>
          <a:xfrm>
            <a:off x="-53166" y="4064285"/>
            <a:ext cx="9356651" cy="3416320"/>
          </a:xfrm>
          <a:prstGeom prst="rect">
            <a:avLst/>
          </a:prstGeom>
        </p:spPr>
        <p:txBody>
          <a:bodyPr wrap="square">
            <a:spAutoFit/>
          </a:bodyPr>
          <a:lstStyle/>
          <a:p>
            <a:pPr marL="342900" indent="-342900">
              <a:buAutoNum type="arabicPeriod"/>
            </a:pPr>
            <a:r>
              <a:rPr lang="en-US" dirty="0"/>
              <a:t>Select ‘</a:t>
            </a:r>
            <a:r>
              <a:rPr lang="en-US" b="1" dirty="0" err="1"/>
              <a:t>xyz</a:t>
            </a:r>
            <a:r>
              <a:rPr lang="en-US" dirty="0"/>
              <a:t>’ mode in the ‘</a:t>
            </a:r>
            <a:r>
              <a:rPr lang="en-US" b="1" dirty="0"/>
              <a:t>Acquisition Mode</a:t>
            </a:r>
            <a:r>
              <a:rPr lang="en-US" dirty="0"/>
              <a:t>’.  Z-stack settings panel will show up.</a:t>
            </a:r>
          </a:p>
          <a:p>
            <a:pPr marL="342900" indent="-342900">
              <a:buFontTx/>
              <a:buAutoNum type="arabicPeriod"/>
            </a:pPr>
            <a:r>
              <a:rPr lang="en-US" dirty="0"/>
              <a:t>Click the ‘</a:t>
            </a:r>
            <a:r>
              <a:rPr lang="en-US" b="1" dirty="0"/>
              <a:t>begin</a:t>
            </a:r>
            <a:r>
              <a:rPr lang="en-US" dirty="0"/>
              <a:t>’ and ‘</a:t>
            </a:r>
            <a:r>
              <a:rPr lang="en-US" b="1" dirty="0"/>
              <a:t>end</a:t>
            </a:r>
            <a:r>
              <a:rPr lang="en-US" dirty="0"/>
              <a:t>’ when you have reached to top and bottom of your samples. Step1. Press the ‘Live’ Button and go to the top position of your stack. Click the ‘Begin’ button, which will then turn red, meaning that the ‘Begin’ slider is locked for the top position of your stack. Step 2. Still in ‘Live’ Mode go to the bottom position of your stack. Click the ‘End’ slider, which will then turn red, meaning that the ‘End’ slider is locked for the bottom position of your stack. </a:t>
            </a:r>
          </a:p>
          <a:p>
            <a:pPr marL="342900" indent="-342900">
              <a:buFontTx/>
              <a:buAutoNum type="arabicPeriod"/>
            </a:pPr>
            <a:r>
              <a:rPr lang="en-US" dirty="0"/>
              <a:t>Select ‘Focusing Method’- ‘Z-</a:t>
            </a:r>
            <a:r>
              <a:rPr lang="en-US" dirty="0" err="1"/>
              <a:t>Galvo</a:t>
            </a:r>
            <a:r>
              <a:rPr lang="en-US" dirty="0"/>
              <a:t>’ uses piezo stage, which has higher speed but with shorter range. ‘Z-wide’ moves the ‘Objective nosepiece’ mechanically, which is slower but with longer range. </a:t>
            </a:r>
          </a:p>
          <a:p>
            <a:pPr marL="342900" indent="-342900">
              <a:buFontTx/>
              <a:buAutoNum type="arabicPeriod"/>
            </a:pPr>
            <a:r>
              <a:rPr lang="en-US" dirty="0"/>
              <a:t>Click ‘start’ to save the stack images</a:t>
            </a:r>
          </a:p>
          <a:p>
            <a:endParaRPr lang="en-US" dirty="0"/>
          </a:p>
          <a:p>
            <a:pPr marL="342900" indent="-342900">
              <a:buAutoNum type="arabicPeriod"/>
            </a:pPr>
            <a:endParaRPr lang="en-US" dirty="0"/>
          </a:p>
        </p:txBody>
      </p:sp>
      <p:grpSp>
        <p:nvGrpSpPr>
          <p:cNvPr id="54" name="Group 53">
            <a:extLst>
              <a:ext uri="{FF2B5EF4-FFF2-40B4-BE49-F238E27FC236}">
                <a16:creationId xmlns:a16="http://schemas.microsoft.com/office/drawing/2014/main" id="{5C533E35-2799-47A6-839C-622DAEBCEB77}"/>
              </a:ext>
            </a:extLst>
          </p:cNvPr>
          <p:cNvGrpSpPr/>
          <p:nvPr/>
        </p:nvGrpSpPr>
        <p:grpSpPr>
          <a:xfrm>
            <a:off x="441314" y="365546"/>
            <a:ext cx="9018739" cy="3733519"/>
            <a:chOff x="111703" y="365546"/>
            <a:chExt cx="9018739" cy="3733519"/>
          </a:xfrm>
        </p:grpSpPr>
        <p:pic>
          <p:nvPicPr>
            <p:cNvPr id="48" name="Picture 47">
              <a:extLst>
                <a:ext uri="{FF2B5EF4-FFF2-40B4-BE49-F238E27FC236}">
                  <a16:creationId xmlns:a16="http://schemas.microsoft.com/office/drawing/2014/main" id="{2A0E09D7-0056-4613-8225-262FF38B1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128" y="365546"/>
              <a:ext cx="2198687" cy="3733519"/>
            </a:xfrm>
            <a:prstGeom prst="rect">
              <a:avLst/>
            </a:prstGeom>
          </p:spPr>
        </p:pic>
        <p:pic>
          <p:nvPicPr>
            <p:cNvPr id="2" name="Picture 1">
              <a:extLst>
                <a:ext uri="{FF2B5EF4-FFF2-40B4-BE49-F238E27FC236}">
                  <a16:creationId xmlns:a16="http://schemas.microsoft.com/office/drawing/2014/main" id="{BAF08304-1CB3-458C-9998-3285F9864B03}"/>
                </a:ext>
              </a:extLst>
            </p:cNvPr>
            <p:cNvPicPr>
              <a:picLocks noChangeAspect="1"/>
            </p:cNvPicPr>
            <p:nvPr/>
          </p:nvPicPr>
          <p:blipFill>
            <a:blip r:embed="rId3"/>
            <a:stretch>
              <a:fillRect/>
            </a:stretch>
          </p:blipFill>
          <p:spPr>
            <a:xfrm>
              <a:off x="111703" y="365546"/>
              <a:ext cx="2927492" cy="3733519"/>
            </a:xfrm>
            <a:prstGeom prst="rect">
              <a:avLst/>
            </a:prstGeom>
          </p:spPr>
        </p:pic>
        <p:pic>
          <p:nvPicPr>
            <p:cNvPr id="6" name="Picture 5">
              <a:extLst>
                <a:ext uri="{FF2B5EF4-FFF2-40B4-BE49-F238E27FC236}">
                  <a16:creationId xmlns:a16="http://schemas.microsoft.com/office/drawing/2014/main" id="{85CC0FBE-E530-4DAC-B01C-E4C6C59C8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3026" y="365546"/>
              <a:ext cx="2252803" cy="3733519"/>
            </a:xfrm>
            <a:prstGeom prst="rect">
              <a:avLst/>
            </a:prstGeom>
          </p:spPr>
        </p:pic>
        <p:sp>
          <p:nvSpPr>
            <p:cNvPr id="29" name="Rectangle 28">
              <a:extLst>
                <a:ext uri="{FF2B5EF4-FFF2-40B4-BE49-F238E27FC236}">
                  <a16:creationId xmlns:a16="http://schemas.microsoft.com/office/drawing/2014/main" id="{41EF0715-9290-4046-A391-7ED76B522E6C}"/>
                </a:ext>
              </a:extLst>
            </p:cNvPr>
            <p:cNvSpPr/>
            <p:nvPr/>
          </p:nvSpPr>
          <p:spPr>
            <a:xfrm>
              <a:off x="5285234" y="552892"/>
              <a:ext cx="1238432" cy="27644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0CCB570C-692E-49C8-B1EB-C9E45FAE60B1}"/>
                </a:ext>
              </a:extLst>
            </p:cNvPr>
            <p:cNvCxnSpPr>
              <a:cxnSpLocks/>
              <a:stCxn id="10" idx="1"/>
            </p:cNvCxnSpPr>
            <p:nvPr/>
          </p:nvCxnSpPr>
          <p:spPr>
            <a:xfrm flipH="1">
              <a:off x="6523667" y="691115"/>
              <a:ext cx="1080738"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5A0EFE3-29F5-4634-A16C-065FF840EF9A}"/>
                </a:ext>
              </a:extLst>
            </p:cNvPr>
            <p:cNvSpPr txBox="1"/>
            <p:nvPr/>
          </p:nvSpPr>
          <p:spPr>
            <a:xfrm>
              <a:off x="7604405" y="460282"/>
              <a:ext cx="707326" cy="461665"/>
            </a:xfrm>
            <a:prstGeom prst="rect">
              <a:avLst/>
            </a:prstGeom>
            <a:noFill/>
          </p:spPr>
          <p:txBody>
            <a:bodyPr wrap="square" rtlCol="0">
              <a:spAutoFit/>
            </a:bodyPr>
            <a:lstStyle/>
            <a:p>
              <a:r>
                <a:rPr lang="en-US" sz="1200" b="1" dirty="0">
                  <a:solidFill>
                    <a:srgbClr val="00B0F0"/>
                  </a:solidFill>
                </a:rPr>
                <a:t>Z Range </a:t>
              </a:r>
            </a:p>
            <a:p>
              <a:r>
                <a:rPr lang="en-US" sz="1200" b="1" dirty="0">
                  <a:solidFill>
                    <a:srgbClr val="00B0F0"/>
                  </a:solidFill>
                </a:rPr>
                <a:t>settings</a:t>
              </a:r>
            </a:p>
          </p:txBody>
        </p:sp>
        <p:sp>
          <p:nvSpPr>
            <p:cNvPr id="33" name="Rectangle 32">
              <a:extLst>
                <a:ext uri="{FF2B5EF4-FFF2-40B4-BE49-F238E27FC236}">
                  <a16:creationId xmlns:a16="http://schemas.microsoft.com/office/drawing/2014/main" id="{E6C27382-0D03-4A4A-8976-81B49D3B427E}"/>
                </a:ext>
              </a:extLst>
            </p:cNvPr>
            <p:cNvSpPr/>
            <p:nvPr/>
          </p:nvSpPr>
          <p:spPr>
            <a:xfrm>
              <a:off x="5396678" y="2336612"/>
              <a:ext cx="1238432" cy="276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D8AA2F0E-99B1-4FFC-BB6D-6E3CF78B9D7B}"/>
                </a:ext>
              </a:extLst>
            </p:cNvPr>
            <p:cNvCxnSpPr>
              <a:cxnSpLocks/>
            </p:cNvCxnSpPr>
            <p:nvPr/>
          </p:nvCxnSpPr>
          <p:spPr>
            <a:xfrm flipH="1">
              <a:off x="6635111" y="2474835"/>
              <a:ext cx="10155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6D22ED8-9850-44E2-BD38-AD743325DD7E}"/>
                </a:ext>
              </a:extLst>
            </p:cNvPr>
            <p:cNvSpPr txBox="1"/>
            <p:nvPr/>
          </p:nvSpPr>
          <p:spPr>
            <a:xfrm>
              <a:off x="7604405" y="2143608"/>
              <a:ext cx="761508" cy="646331"/>
            </a:xfrm>
            <a:prstGeom prst="rect">
              <a:avLst/>
            </a:prstGeom>
            <a:noFill/>
            <a:ln>
              <a:noFill/>
            </a:ln>
          </p:spPr>
          <p:txBody>
            <a:bodyPr wrap="square" rtlCol="0">
              <a:spAutoFit/>
            </a:bodyPr>
            <a:lstStyle/>
            <a:p>
              <a:r>
                <a:rPr lang="en-US" sz="1200" b="1" dirty="0">
                  <a:solidFill>
                    <a:srgbClr val="FF0000"/>
                  </a:solidFill>
                </a:rPr>
                <a:t>Focusing method</a:t>
              </a:r>
            </a:p>
            <a:p>
              <a:r>
                <a:rPr lang="en-US" sz="1200" b="1" dirty="0">
                  <a:solidFill>
                    <a:srgbClr val="FF0000"/>
                  </a:solidFill>
                </a:rPr>
                <a:t>settings</a:t>
              </a:r>
            </a:p>
          </p:txBody>
        </p:sp>
        <p:sp>
          <p:nvSpPr>
            <p:cNvPr id="37" name="Rectangle 36">
              <a:extLst>
                <a:ext uri="{FF2B5EF4-FFF2-40B4-BE49-F238E27FC236}">
                  <a16:creationId xmlns:a16="http://schemas.microsoft.com/office/drawing/2014/main" id="{B5E15CE3-4983-4A6B-921D-1E86CBD58B16}"/>
                </a:ext>
              </a:extLst>
            </p:cNvPr>
            <p:cNvSpPr/>
            <p:nvPr/>
          </p:nvSpPr>
          <p:spPr>
            <a:xfrm>
              <a:off x="5379332" y="2882719"/>
              <a:ext cx="2064605" cy="51712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6D4F7F0A-3F7A-4D92-99A7-05686D0C4750}"/>
                </a:ext>
              </a:extLst>
            </p:cNvPr>
            <p:cNvCxnSpPr>
              <a:cxnSpLocks/>
            </p:cNvCxnSpPr>
            <p:nvPr/>
          </p:nvCxnSpPr>
          <p:spPr>
            <a:xfrm flipH="1">
              <a:off x="7465203" y="3141281"/>
              <a:ext cx="206770" cy="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E2373EC-BA0B-4015-A647-5B8583D2223E}"/>
                </a:ext>
              </a:extLst>
            </p:cNvPr>
            <p:cNvSpPr txBox="1"/>
            <p:nvPr/>
          </p:nvSpPr>
          <p:spPr>
            <a:xfrm>
              <a:off x="7650707" y="2818115"/>
              <a:ext cx="1479735" cy="646331"/>
            </a:xfrm>
            <a:prstGeom prst="rect">
              <a:avLst/>
            </a:prstGeom>
            <a:noFill/>
            <a:ln>
              <a:noFill/>
            </a:ln>
          </p:spPr>
          <p:txBody>
            <a:bodyPr wrap="square" rtlCol="0">
              <a:spAutoFit/>
            </a:bodyPr>
            <a:lstStyle/>
            <a:p>
              <a:r>
                <a:rPr lang="en-US" sz="1200" b="1" dirty="0">
                  <a:solidFill>
                    <a:schemeClr val="accent6">
                      <a:lumMod val="75000"/>
                    </a:schemeClr>
                  </a:solidFill>
                </a:rPr>
                <a:t>Focusing </a:t>
              </a:r>
            </a:p>
            <a:p>
              <a:r>
                <a:rPr lang="en-US" sz="1200" b="1" dirty="0">
                  <a:solidFill>
                    <a:schemeClr val="accent6">
                      <a:lumMod val="75000"/>
                    </a:schemeClr>
                  </a:solidFill>
                </a:rPr>
                <a:t>method</a:t>
              </a:r>
            </a:p>
            <a:p>
              <a:r>
                <a:rPr lang="en-US" sz="1200" b="1" dirty="0">
                  <a:solidFill>
                    <a:schemeClr val="accent6">
                      <a:lumMod val="75000"/>
                    </a:schemeClr>
                  </a:solidFill>
                </a:rPr>
                <a:t>settings</a:t>
              </a:r>
            </a:p>
          </p:txBody>
        </p:sp>
      </p:grpSp>
    </p:spTree>
    <p:extLst>
      <p:ext uri="{BB962C8B-B14F-4D97-AF65-F5344CB8AC3E}">
        <p14:creationId xmlns:p14="http://schemas.microsoft.com/office/powerpoint/2010/main" val="1297285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19B95-A6D3-48EC-A017-5ADC41B7902A}"/>
              </a:ext>
            </a:extLst>
          </p:cNvPr>
          <p:cNvPicPr>
            <a:picLocks noChangeAspect="1"/>
          </p:cNvPicPr>
          <p:nvPr/>
        </p:nvPicPr>
        <p:blipFill rotWithShape="1">
          <a:blip r:embed="rId2">
            <a:extLst>
              <a:ext uri="{28A0092B-C50C-407E-A947-70E740481C1C}">
                <a14:useLocalDpi xmlns:a14="http://schemas.microsoft.com/office/drawing/2010/main" val="0"/>
              </a:ext>
            </a:extLst>
          </a:blip>
          <a:srcRect t="72804"/>
          <a:stretch/>
        </p:blipFill>
        <p:spPr>
          <a:xfrm>
            <a:off x="1310327" y="2636781"/>
            <a:ext cx="3484075" cy="2384231"/>
          </a:xfrm>
          <a:prstGeom prst="rect">
            <a:avLst/>
          </a:prstGeom>
        </p:spPr>
      </p:pic>
      <p:pic>
        <p:nvPicPr>
          <p:cNvPr id="18" name="Picture 17">
            <a:extLst>
              <a:ext uri="{FF2B5EF4-FFF2-40B4-BE49-F238E27FC236}">
                <a16:creationId xmlns:a16="http://schemas.microsoft.com/office/drawing/2014/main" id="{5183BC76-A4F8-4E1E-8D0A-456312BB21C1}"/>
              </a:ext>
            </a:extLst>
          </p:cNvPr>
          <p:cNvPicPr>
            <a:picLocks noChangeAspect="1"/>
          </p:cNvPicPr>
          <p:nvPr/>
        </p:nvPicPr>
        <p:blipFill rotWithShape="1">
          <a:blip r:embed="rId2">
            <a:extLst>
              <a:ext uri="{28A0092B-C50C-407E-A947-70E740481C1C}">
                <a14:useLocalDpi xmlns:a14="http://schemas.microsoft.com/office/drawing/2010/main" val="0"/>
              </a:ext>
            </a:extLst>
          </a:blip>
          <a:srcRect b="82364"/>
          <a:stretch/>
        </p:blipFill>
        <p:spPr>
          <a:xfrm>
            <a:off x="1310326" y="1008170"/>
            <a:ext cx="3484075" cy="1546143"/>
          </a:xfrm>
          <a:prstGeom prst="rect">
            <a:avLst/>
          </a:prstGeom>
        </p:spPr>
      </p:pic>
      <p:sp>
        <p:nvSpPr>
          <p:cNvPr id="5" name="Rectangle 4">
            <a:extLst>
              <a:ext uri="{FF2B5EF4-FFF2-40B4-BE49-F238E27FC236}">
                <a16:creationId xmlns:a16="http://schemas.microsoft.com/office/drawing/2014/main" id="{4C76BDDB-FE32-4CBE-BFE7-319CAE5E4A5F}"/>
              </a:ext>
            </a:extLst>
          </p:cNvPr>
          <p:cNvSpPr/>
          <p:nvPr/>
        </p:nvSpPr>
        <p:spPr>
          <a:xfrm>
            <a:off x="3784306" y="85949"/>
            <a:ext cx="2039789" cy="369332"/>
          </a:xfrm>
          <a:prstGeom prst="rect">
            <a:avLst/>
          </a:prstGeom>
        </p:spPr>
        <p:txBody>
          <a:bodyPr wrap="none">
            <a:spAutoFit/>
          </a:bodyPr>
          <a:lstStyle/>
          <a:p>
            <a:r>
              <a:rPr lang="en-US" b="1" dirty="0"/>
              <a:t>Time-lapse Imaging</a:t>
            </a:r>
          </a:p>
        </p:txBody>
      </p:sp>
      <p:sp>
        <p:nvSpPr>
          <p:cNvPr id="50" name="Rectangle 49">
            <a:extLst>
              <a:ext uri="{FF2B5EF4-FFF2-40B4-BE49-F238E27FC236}">
                <a16:creationId xmlns:a16="http://schemas.microsoft.com/office/drawing/2014/main" id="{8833327D-6102-431E-9D46-6D3E2F3594AB}"/>
              </a:ext>
            </a:extLst>
          </p:cNvPr>
          <p:cNvSpPr/>
          <p:nvPr/>
        </p:nvSpPr>
        <p:spPr>
          <a:xfrm>
            <a:off x="5174842" y="1273547"/>
            <a:ext cx="3608670" cy="3693319"/>
          </a:xfrm>
          <a:prstGeom prst="rect">
            <a:avLst/>
          </a:prstGeom>
        </p:spPr>
        <p:txBody>
          <a:bodyPr wrap="square">
            <a:spAutoFit/>
          </a:bodyPr>
          <a:lstStyle/>
          <a:p>
            <a:r>
              <a:rPr lang="en-US" dirty="0"/>
              <a:t>Select ‘</a:t>
            </a:r>
            <a:r>
              <a:rPr lang="en-US" dirty="0" err="1"/>
              <a:t>xyt</a:t>
            </a:r>
            <a:r>
              <a:rPr lang="en-US" dirty="0"/>
              <a:t>’ imaging mode</a:t>
            </a:r>
          </a:p>
          <a:p>
            <a:endParaRPr lang="en-US" dirty="0"/>
          </a:p>
          <a:p>
            <a:r>
              <a:rPr lang="en-US" dirty="0"/>
              <a:t>Open the ‘time-lapse’ panel,</a:t>
            </a:r>
          </a:p>
          <a:p>
            <a:endParaRPr lang="en-US" dirty="0"/>
          </a:p>
          <a:p>
            <a:r>
              <a:rPr lang="en-US" dirty="0"/>
              <a:t>Define the ‘Time Interval’, e. g. 1 m</a:t>
            </a:r>
          </a:p>
          <a:p>
            <a:r>
              <a:rPr lang="en-US" dirty="0"/>
              <a:t>for taking images every 1 minute.</a:t>
            </a:r>
          </a:p>
          <a:p>
            <a:endParaRPr lang="en-US" dirty="0"/>
          </a:p>
          <a:p>
            <a:r>
              <a:rPr lang="en-US" dirty="0"/>
              <a:t>Define the ‘Duration’, e. g. 10min for</a:t>
            </a:r>
          </a:p>
          <a:p>
            <a:r>
              <a:rPr lang="en-US" dirty="0"/>
              <a:t>taking time-lapse images for 10</a:t>
            </a:r>
          </a:p>
          <a:p>
            <a:r>
              <a:rPr lang="en-US" dirty="0"/>
              <a:t>minutes.</a:t>
            </a:r>
          </a:p>
          <a:p>
            <a:endParaRPr lang="en-US" dirty="0"/>
          </a:p>
          <a:p>
            <a:r>
              <a:rPr lang="en-US" dirty="0"/>
              <a:t>Click “Start” to start the acquisition.</a:t>
            </a:r>
          </a:p>
          <a:p>
            <a:pPr marL="342900" indent="-342900">
              <a:buAutoNum type="arabicPeriod"/>
            </a:pPr>
            <a:endParaRPr lang="en-US" dirty="0"/>
          </a:p>
        </p:txBody>
      </p:sp>
      <p:sp>
        <p:nvSpPr>
          <p:cNvPr id="29" name="Rectangle 28">
            <a:extLst>
              <a:ext uri="{FF2B5EF4-FFF2-40B4-BE49-F238E27FC236}">
                <a16:creationId xmlns:a16="http://schemas.microsoft.com/office/drawing/2014/main" id="{41EF0715-9290-4046-A391-7ED76B522E6C}"/>
              </a:ext>
            </a:extLst>
          </p:cNvPr>
          <p:cNvSpPr/>
          <p:nvPr/>
        </p:nvSpPr>
        <p:spPr>
          <a:xfrm>
            <a:off x="1533041" y="1895659"/>
            <a:ext cx="1238432" cy="27644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0CCB570C-692E-49C8-B1EB-C9E45FAE60B1}"/>
              </a:ext>
            </a:extLst>
          </p:cNvPr>
          <p:cNvCxnSpPr>
            <a:cxnSpLocks/>
            <a:endCxn id="29" idx="1"/>
          </p:cNvCxnSpPr>
          <p:nvPr/>
        </p:nvCxnSpPr>
        <p:spPr>
          <a:xfrm>
            <a:off x="1020726" y="2033883"/>
            <a:ext cx="51231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5A0EFE3-29F5-4634-A16C-065FF840EF9A}"/>
              </a:ext>
            </a:extLst>
          </p:cNvPr>
          <p:cNvSpPr txBox="1"/>
          <p:nvPr/>
        </p:nvSpPr>
        <p:spPr>
          <a:xfrm>
            <a:off x="446923" y="1804886"/>
            <a:ext cx="768733" cy="523220"/>
          </a:xfrm>
          <a:prstGeom prst="rect">
            <a:avLst/>
          </a:prstGeom>
          <a:noFill/>
        </p:spPr>
        <p:txBody>
          <a:bodyPr wrap="square" rtlCol="0">
            <a:spAutoFit/>
          </a:bodyPr>
          <a:lstStyle/>
          <a:p>
            <a:r>
              <a:rPr lang="en-US" sz="1400" b="1" dirty="0">
                <a:solidFill>
                  <a:srgbClr val="00B0F0"/>
                </a:solidFill>
              </a:rPr>
              <a:t>‘</a:t>
            </a:r>
            <a:r>
              <a:rPr lang="en-US" sz="1400" b="1" dirty="0" err="1">
                <a:solidFill>
                  <a:srgbClr val="00B0F0"/>
                </a:solidFill>
              </a:rPr>
              <a:t>Xyt</a:t>
            </a:r>
            <a:r>
              <a:rPr lang="en-US" sz="1400" b="1" dirty="0">
                <a:solidFill>
                  <a:srgbClr val="00B0F0"/>
                </a:solidFill>
              </a:rPr>
              <a:t>’ </a:t>
            </a:r>
          </a:p>
          <a:p>
            <a:r>
              <a:rPr lang="en-US" sz="1400" b="1" dirty="0">
                <a:solidFill>
                  <a:srgbClr val="00B0F0"/>
                </a:solidFill>
              </a:rPr>
              <a:t>mode</a:t>
            </a:r>
          </a:p>
        </p:txBody>
      </p:sp>
      <p:sp>
        <p:nvSpPr>
          <p:cNvPr id="33" name="Rectangle 32">
            <a:extLst>
              <a:ext uri="{FF2B5EF4-FFF2-40B4-BE49-F238E27FC236}">
                <a16:creationId xmlns:a16="http://schemas.microsoft.com/office/drawing/2014/main" id="{E6C27382-0D03-4A4A-8976-81B49D3B427E}"/>
              </a:ext>
            </a:extLst>
          </p:cNvPr>
          <p:cNvSpPr/>
          <p:nvPr/>
        </p:nvSpPr>
        <p:spPr>
          <a:xfrm>
            <a:off x="3052363" y="3080548"/>
            <a:ext cx="1647230" cy="369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D8AA2F0E-99B1-4FFC-BB6D-6E3CF78B9D7B}"/>
              </a:ext>
            </a:extLst>
          </p:cNvPr>
          <p:cNvCxnSpPr>
            <a:cxnSpLocks/>
          </p:cNvCxnSpPr>
          <p:nvPr/>
        </p:nvCxnSpPr>
        <p:spPr>
          <a:xfrm>
            <a:off x="1223302" y="3449879"/>
            <a:ext cx="18290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6D22ED8-9850-44E2-BD38-AD743325DD7E}"/>
              </a:ext>
            </a:extLst>
          </p:cNvPr>
          <p:cNvSpPr txBox="1"/>
          <p:nvPr/>
        </p:nvSpPr>
        <p:spPr>
          <a:xfrm>
            <a:off x="451903" y="3119065"/>
            <a:ext cx="1110524" cy="523220"/>
          </a:xfrm>
          <a:prstGeom prst="rect">
            <a:avLst/>
          </a:prstGeom>
          <a:noFill/>
          <a:ln>
            <a:noFill/>
          </a:ln>
        </p:spPr>
        <p:txBody>
          <a:bodyPr wrap="square" rtlCol="0">
            <a:spAutoFit/>
          </a:bodyPr>
          <a:lstStyle/>
          <a:p>
            <a:r>
              <a:rPr lang="en-US" sz="1400" b="1" dirty="0">
                <a:solidFill>
                  <a:srgbClr val="FF0000"/>
                </a:solidFill>
              </a:rPr>
              <a:t>Time Interval</a:t>
            </a:r>
          </a:p>
        </p:txBody>
      </p:sp>
      <p:sp>
        <p:nvSpPr>
          <p:cNvPr id="37" name="Rectangle 36">
            <a:extLst>
              <a:ext uri="{FF2B5EF4-FFF2-40B4-BE49-F238E27FC236}">
                <a16:creationId xmlns:a16="http://schemas.microsoft.com/office/drawing/2014/main" id="{B5E15CE3-4983-4A6B-921D-1E86CBD58B16}"/>
              </a:ext>
            </a:extLst>
          </p:cNvPr>
          <p:cNvSpPr/>
          <p:nvPr/>
        </p:nvSpPr>
        <p:spPr>
          <a:xfrm>
            <a:off x="3052364" y="4188267"/>
            <a:ext cx="1742038" cy="36933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6D4F7F0A-3F7A-4D92-99A7-05686D0C4750}"/>
              </a:ext>
            </a:extLst>
          </p:cNvPr>
          <p:cNvCxnSpPr>
            <a:cxnSpLocks/>
          </p:cNvCxnSpPr>
          <p:nvPr/>
        </p:nvCxnSpPr>
        <p:spPr>
          <a:xfrm flipV="1">
            <a:off x="1215656" y="4557599"/>
            <a:ext cx="1836707" cy="28386"/>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E2373EC-BA0B-4015-A647-5B8583D2223E}"/>
              </a:ext>
            </a:extLst>
          </p:cNvPr>
          <p:cNvSpPr txBox="1"/>
          <p:nvPr/>
        </p:nvSpPr>
        <p:spPr>
          <a:xfrm>
            <a:off x="446923" y="4415587"/>
            <a:ext cx="1479735" cy="307777"/>
          </a:xfrm>
          <a:prstGeom prst="rect">
            <a:avLst/>
          </a:prstGeom>
          <a:noFill/>
          <a:ln>
            <a:noFill/>
          </a:ln>
        </p:spPr>
        <p:txBody>
          <a:bodyPr wrap="square" rtlCol="0">
            <a:spAutoFit/>
          </a:bodyPr>
          <a:lstStyle/>
          <a:p>
            <a:r>
              <a:rPr lang="en-US" sz="1400" b="1" dirty="0">
                <a:solidFill>
                  <a:schemeClr val="accent6">
                    <a:lumMod val="75000"/>
                  </a:schemeClr>
                </a:solidFill>
              </a:rPr>
              <a:t>Duration</a:t>
            </a:r>
          </a:p>
        </p:txBody>
      </p:sp>
      <p:sp>
        <p:nvSpPr>
          <p:cNvPr id="36" name="Rectangle 35">
            <a:extLst>
              <a:ext uri="{FF2B5EF4-FFF2-40B4-BE49-F238E27FC236}">
                <a16:creationId xmlns:a16="http://schemas.microsoft.com/office/drawing/2014/main" id="{CC306616-C79A-4714-937B-45D568C55EA9}"/>
              </a:ext>
            </a:extLst>
          </p:cNvPr>
          <p:cNvSpPr/>
          <p:nvPr/>
        </p:nvSpPr>
        <p:spPr>
          <a:xfrm>
            <a:off x="737482" y="5785133"/>
            <a:ext cx="7669033" cy="369332"/>
          </a:xfrm>
          <a:prstGeom prst="rect">
            <a:avLst/>
          </a:prstGeom>
        </p:spPr>
        <p:txBody>
          <a:bodyPr wrap="square">
            <a:spAutoFit/>
          </a:bodyPr>
          <a:lstStyle/>
          <a:p>
            <a:r>
              <a:rPr lang="en-US" dirty="0">
                <a:solidFill>
                  <a:srgbClr val="FF0000"/>
                </a:solidFill>
              </a:rPr>
              <a:t>NOTE: Time-lapse and Z-stack could work together if ‘</a:t>
            </a:r>
            <a:r>
              <a:rPr lang="en-US" dirty="0" err="1">
                <a:solidFill>
                  <a:srgbClr val="FF0000"/>
                </a:solidFill>
              </a:rPr>
              <a:t>xyzt</a:t>
            </a:r>
            <a:r>
              <a:rPr lang="en-US" dirty="0">
                <a:solidFill>
                  <a:srgbClr val="FF0000"/>
                </a:solidFill>
              </a:rPr>
              <a:t>’ mode is selected</a:t>
            </a:r>
          </a:p>
        </p:txBody>
      </p:sp>
    </p:spTree>
    <p:extLst>
      <p:ext uri="{BB962C8B-B14F-4D97-AF65-F5344CB8AC3E}">
        <p14:creationId xmlns:p14="http://schemas.microsoft.com/office/powerpoint/2010/main" val="1386061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6BDDB-FE32-4CBE-BFE7-319CAE5E4A5F}"/>
              </a:ext>
            </a:extLst>
          </p:cNvPr>
          <p:cNvSpPr/>
          <p:nvPr/>
        </p:nvSpPr>
        <p:spPr>
          <a:xfrm>
            <a:off x="2605914" y="175424"/>
            <a:ext cx="3932167" cy="369332"/>
          </a:xfrm>
          <a:prstGeom prst="rect">
            <a:avLst/>
          </a:prstGeom>
        </p:spPr>
        <p:txBody>
          <a:bodyPr wrap="none">
            <a:spAutoFit/>
          </a:bodyPr>
          <a:lstStyle/>
          <a:p>
            <a:r>
              <a:rPr lang="en-US" b="1" dirty="0"/>
              <a:t>Multiple Positions and Tiling / Stitching</a:t>
            </a:r>
          </a:p>
        </p:txBody>
      </p:sp>
      <p:sp>
        <p:nvSpPr>
          <p:cNvPr id="50" name="Rectangle 49">
            <a:extLst>
              <a:ext uri="{FF2B5EF4-FFF2-40B4-BE49-F238E27FC236}">
                <a16:creationId xmlns:a16="http://schemas.microsoft.com/office/drawing/2014/main" id="{8833327D-6102-431E-9D46-6D3E2F3594AB}"/>
              </a:ext>
            </a:extLst>
          </p:cNvPr>
          <p:cNvSpPr/>
          <p:nvPr/>
        </p:nvSpPr>
        <p:spPr>
          <a:xfrm>
            <a:off x="-34727" y="3845760"/>
            <a:ext cx="6697607" cy="1754326"/>
          </a:xfrm>
          <a:prstGeom prst="rect">
            <a:avLst/>
          </a:prstGeom>
        </p:spPr>
        <p:txBody>
          <a:bodyPr wrap="square">
            <a:spAutoFit/>
          </a:bodyPr>
          <a:lstStyle/>
          <a:p>
            <a:r>
              <a:rPr lang="en-US" b="1" u="sng" dirty="0"/>
              <a:t>For Mark Positions (</a:t>
            </a:r>
            <a:r>
              <a:rPr lang="en-US" b="1" u="sng" dirty="0" err="1"/>
              <a:t>Mark&amp;Find</a:t>
            </a:r>
            <a:r>
              <a:rPr lang="en-US" b="1" u="sng" dirty="0"/>
              <a:t>):</a:t>
            </a:r>
          </a:p>
          <a:p>
            <a:r>
              <a:rPr lang="en-US" dirty="0"/>
              <a:t>• Activate button to show all saved positions</a:t>
            </a:r>
          </a:p>
          <a:p>
            <a:r>
              <a:rPr lang="en-US" dirty="0"/>
              <a:t>• Add positions that should be scanned</a:t>
            </a:r>
          </a:p>
          <a:p>
            <a:r>
              <a:rPr lang="en-US" dirty="0"/>
              <a:t>• Remove positions if needed</a:t>
            </a:r>
          </a:p>
          <a:p>
            <a:r>
              <a:rPr lang="en-US" dirty="0"/>
              <a:t>When you “Start” the experiment, all</a:t>
            </a:r>
          </a:p>
          <a:p>
            <a:r>
              <a:rPr lang="en-US" dirty="0"/>
              <a:t>positions will be scanned.</a:t>
            </a:r>
          </a:p>
        </p:txBody>
      </p:sp>
      <p:pic>
        <p:nvPicPr>
          <p:cNvPr id="3" name="Picture 2">
            <a:extLst>
              <a:ext uri="{FF2B5EF4-FFF2-40B4-BE49-F238E27FC236}">
                <a16:creationId xmlns:a16="http://schemas.microsoft.com/office/drawing/2014/main" id="{910BB081-A9F9-4802-816E-00622A8B127E}"/>
              </a:ext>
            </a:extLst>
          </p:cNvPr>
          <p:cNvPicPr>
            <a:picLocks noChangeAspect="1"/>
          </p:cNvPicPr>
          <p:nvPr/>
        </p:nvPicPr>
        <p:blipFill rotWithShape="1">
          <a:blip r:embed="rId2">
            <a:extLst>
              <a:ext uri="{28A0092B-C50C-407E-A947-70E740481C1C}">
                <a14:useLocalDpi xmlns:a14="http://schemas.microsoft.com/office/drawing/2010/main" val="0"/>
              </a:ext>
            </a:extLst>
          </a:blip>
          <a:srcRect b="84651"/>
          <a:stretch/>
        </p:blipFill>
        <p:spPr>
          <a:xfrm>
            <a:off x="4413158" y="863468"/>
            <a:ext cx="2119150" cy="1052623"/>
          </a:xfrm>
          <a:prstGeom prst="rect">
            <a:avLst/>
          </a:prstGeom>
        </p:spPr>
      </p:pic>
      <p:pic>
        <p:nvPicPr>
          <p:cNvPr id="7" name="Picture 6">
            <a:extLst>
              <a:ext uri="{FF2B5EF4-FFF2-40B4-BE49-F238E27FC236}">
                <a16:creationId xmlns:a16="http://schemas.microsoft.com/office/drawing/2014/main" id="{48A0CE63-7AF2-4F03-BE6E-125D4385B7BE}"/>
              </a:ext>
            </a:extLst>
          </p:cNvPr>
          <p:cNvPicPr>
            <a:picLocks noChangeAspect="1"/>
          </p:cNvPicPr>
          <p:nvPr/>
        </p:nvPicPr>
        <p:blipFill rotWithShape="1">
          <a:blip r:embed="rId2">
            <a:extLst>
              <a:ext uri="{28A0092B-C50C-407E-A947-70E740481C1C}">
                <a14:useLocalDpi xmlns:a14="http://schemas.microsoft.com/office/drawing/2010/main" val="0"/>
              </a:ext>
            </a:extLst>
          </a:blip>
          <a:srcRect t="60620"/>
          <a:stretch/>
        </p:blipFill>
        <p:spPr>
          <a:xfrm>
            <a:off x="4413158" y="1952130"/>
            <a:ext cx="2119150" cy="2700670"/>
          </a:xfrm>
          <a:prstGeom prst="rect">
            <a:avLst/>
          </a:prstGeom>
        </p:spPr>
      </p:pic>
      <p:pic>
        <p:nvPicPr>
          <p:cNvPr id="9" name="Picture 8">
            <a:extLst>
              <a:ext uri="{FF2B5EF4-FFF2-40B4-BE49-F238E27FC236}">
                <a16:creationId xmlns:a16="http://schemas.microsoft.com/office/drawing/2014/main" id="{36C4A72E-9BFA-46A8-B73E-1656AD93289C}"/>
              </a:ext>
            </a:extLst>
          </p:cNvPr>
          <p:cNvPicPr>
            <a:picLocks noChangeAspect="1"/>
          </p:cNvPicPr>
          <p:nvPr/>
        </p:nvPicPr>
        <p:blipFill rotWithShape="1">
          <a:blip r:embed="rId3">
            <a:extLst>
              <a:ext uri="{28A0092B-C50C-407E-A947-70E740481C1C}">
                <a14:useLocalDpi xmlns:a14="http://schemas.microsoft.com/office/drawing/2010/main" val="0"/>
              </a:ext>
            </a:extLst>
          </a:blip>
          <a:srcRect b="89339"/>
          <a:stretch/>
        </p:blipFill>
        <p:spPr>
          <a:xfrm>
            <a:off x="6662880" y="863468"/>
            <a:ext cx="2119150" cy="901583"/>
          </a:xfrm>
          <a:prstGeom prst="rect">
            <a:avLst/>
          </a:prstGeom>
        </p:spPr>
      </p:pic>
      <p:pic>
        <p:nvPicPr>
          <p:cNvPr id="12" name="Picture 11">
            <a:extLst>
              <a:ext uri="{FF2B5EF4-FFF2-40B4-BE49-F238E27FC236}">
                <a16:creationId xmlns:a16="http://schemas.microsoft.com/office/drawing/2014/main" id="{2464A91D-5705-4856-BC75-B3D88C2C7992}"/>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6664362" y="1807025"/>
            <a:ext cx="2119150" cy="4228304"/>
          </a:xfrm>
          <a:prstGeom prst="rect">
            <a:avLst/>
          </a:prstGeom>
        </p:spPr>
      </p:pic>
      <p:sp>
        <p:nvSpPr>
          <p:cNvPr id="13" name="Rectangle 12">
            <a:extLst>
              <a:ext uri="{FF2B5EF4-FFF2-40B4-BE49-F238E27FC236}">
                <a16:creationId xmlns:a16="http://schemas.microsoft.com/office/drawing/2014/main" id="{05501592-121D-4D03-AD83-00426481EC9B}"/>
              </a:ext>
            </a:extLst>
          </p:cNvPr>
          <p:cNvSpPr/>
          <p:nvPr/>
        </p:nvSpPr>
        <p:spPr>
          <a:xfrm>
            <a:off x="32835" y="360090"/>
            <a:ext cx="4378841" cy="3385542"/>
          </a:xfrm>
          <a:prstGeom prst="rect">
            <a:avLst/>
          </a:prstGeom>
        </p:spPr>
        <p:txBody>
          <a:bodyPr wrap="square">
            <a:spAutoFit/>
          </a:bodyPr>
          <a:lstStyle/>
          <a:p>
            <a:r>
              <a:rPr lang="en-US" b="1" u="sng" dirty="0"/>
              <a:t>For Tiling/Stitching:</a:t>
            </a:r>
          </a:p>
          <a:p>
            <a:r>
              <a:rPr lang="en-US" dirty="0"/>
              <a:t>• Activate button to show all saved positions</a:t>
            </a:r>
          </a:p>
          <a:p>
            <a:r>
              <a:rPr lang="en-US" dirty="0"/>
              <a:t>• Add positions that could be inside the tiled</a:t>
            </a:r>
          </a:p>
          <a:p>
            <a:r>
              <a:rPr lang="en-US" dirty="0"/>
              <a:t>area</a:t>
            </a:r>
          </a:p>
          <a:p>
            <a:r>
              <a:rPr lang="en-US" dirty="0"/>
              <a:t>• Remove positions if needed</a:t>
            </a:r>
          </a:p>
          <a:p>
            <a:r>
              <a:rPr lang="en-US" dirty="0"/>
              <a:t>• Select whether you want to stitch the</a:t>
            </a:r>
          </a:p>
          <a:p>
            <a:r>
              <a:rPr lang="en-US" dirty="0"/>
              <a:t>images right away (‘Merge images’), or in post-processing</a:t>
            </a:r>
          </a:p>
          <a:p>
            <a:r>
              <a:rPr lang="en-US" dirty="0"/>
              <a:t>When you “Start” the experiment, a rectangle containing all positions will be scanned and stitched.</a:t>
            </a:r>
          </a:p>
          <a:p>
            <a:r>
              <a:rPr lang="en-US" sz="1600" b="1" dirty="0">
                <a:solidFill>
                  <a:srgbClr val="FF0000"/>
                </a:solidFill>
              </a:rPr>
              <a:t>Note: The Rotation has to be set to 90 degree!</a:t>
            </a:r>
          </a:p>
        </p:txBody>
      </p:sp>
      <p:sp>
        <p:nvSpPr>
          <p:cNvPr id="14" name="Rectangle 13">
            <a:extLst>
              <a:ext uri="{FF2B5EF4-FFF2-40B4-BE49-F238E27FC236}">
                <a16:creationId xmlns:a16="http://schemas.microsoft.com/office/drawing/2014/main" id="{3B787D9F-FD2C-4722-9826-417ACC39E03F}"/>
              </a:ext>
            </a:extLst>
          </p:cNvPr>
          <p:cNvSpPr/>
          <p:nvPr/>
        </p:nvSpPr>
        <p:spPr>
          <a:xfrm>
            <a:off x="4413158" y="863468"/>
            <a:ext cx="2119150" cy="3789332"/>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60000"/>
                    <a:lumOff val="40000"/>
                  </a:schemeClr>
                </a:solidFill>
              </a:rPr>
              <a:t>Mark Positions</a:t>
            </a:r>
          </a:p>
        </p:txBody>
      </p:sp>
      <p:sp>
        <p:nvSpPr>
          <p:cNvPr id="26" name="Rectangle 25">
            <a:extLst>
              <a:ext uri="{FF2B5EF4-FFF2-40B4-BE49-F238E27FC236}">
                <a16:creationId xmlns:a16="http://schemas.microsoft.com/office/drawing/2014/main" id="{C04F776B-5DD1-44B9-AB1F-031CCC486D06}"/>
              </a:ext>
            </a:extLst>
          </p:cNvPr>
          <p:cNvSpPr/>
          <p:nvPr/>
        </p:nvSpPr>
        <p:spPr>
          <a:xfrm>
            <a:off x="6682038" y="843220"/>
            <a:ext cx="2119150" cy="5151312"/>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60000"/>
                    <a:lumOff val="40000"/>
                  </a:schemeClr>
                </a:solidFill>
              </a:rPr>
              <a:t>Tiling/Stitching</a:t>
            </a:r>
          </a:p>
        </p:txBody>
      </p:sp>
      <p:sp>
        <p:nvSpPr>
          <p:cNvPr id="27" name="Rectangle 26">
            <a:extLst>
              <a:ext uri="{FF2B5EF4-FFF2-40B4-BE49-F238E27FC236}">
                <a16:creationId xmlns:a16="http://schemas.microsoft.com/office/drawing/2014/main" id="{A3334906-54B3-436A-9F6C-1354C14C95FB}"/>
              </a:ext>
            </a:extLst>
          </p:cNvPr>
          <p:cNvSpPr/>
          <p:nvPr/>
        </p:nvSpPr>
        <p:spPr>
          <a:xfrm>
            <a:off x="5475767" y="1594884"/>
            <a:ext cx="255182" cy="21214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BF78288D-DE6A-41F8-9DCA-9C0D99A25AB9}"/>
              </a:ext>
            </a:extLst>
          </p:cNvPr>
          <p:cNvCxnSpPr>
            <a:cxnSpLocks/>
          </p:cNvCxnSpPr>
          <p:nvPr/>
        </p:nvCxnSpPr>
        <p:spPr>
          <a:xfrm flipH="1">
            <a:off x="5603359" y="1389779"/>
            <a:ext cx="96017" cy="20510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79B83B-A8A7-4A41-9F03-6C2C22C62066}"/>
              </a:ext>
            </a:extLst>
          </p:cNvPr>
          <p:cNvSpPr txBox="1"/>
          <p:nvPr/>
        </p:nvSpPr>
        <p:spPr>
          <a:xfrm>
            <a:off x="5415193" y="940502"/>
            <a:ext cx="1181558" cy="523220"/>
          </a:xfrm>
          <a:prstGeom prst="rect">
            <a:avLst/>
          </a:prstGeom>
          <a:noFill/>
        </p:spPr>
        <p:txBody>
          <a:bodyPr wrap="square" rtlCol="0">
            <a:spAutoFit/>
          </a:bodyPr>
          <a:lstStyle/>
          <a:p>
            <a:r>
              <a:rPr lang="en-US" sz="1400" b="1" dirty="0">
                <a:solidFill>
                  <a:srgbClr val="00B0F0"/>
                </a:solidFill>
              </a:rPr>
              <a:t>Mark Position</a:t>
            </a:r>
          </a:p>
        </p:txBody>
      </p:sp>
      <p:sp>
        <p:nvSpPr>
          <p:cNvPr id="40" name="Rectangle 39">
            <a:extLst>
              <a:ext uri="{FF2B5EF4-FFF2-40B4-BE49-F238E27FC236}">
                <a16:creationId xmlns:a16="http://schemas.microsoft.com/office/drawing/2014/main" id="{750C3762-23BD-4C0A-BBF5-30275A770D2D}"/>
              </a:ext>
            </a:extLst>
          </p:cNvPr>
          <p:cNvSpPr/>
          <p:nvPr/>
        </p:nvSpPr>
        <p:spPr>
          <a:xfrm>
            <a:off x="7453423" y="1389779"/>
            <a:ext cx="269086" cy="20510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89677FBB-B671-4AE0-A030-8C4F5A14B27A}"/>
              </a:ext>
            </a:extLst>
          </p:cNvPr>
          <p:cNvCxnSpPr>
            <a:cxnSpLocks/>
          </p:cNvCxnSpPr>
          <p:nvPr/>
        </p:nvCxnSpPr>
        <p:spPr>
          <a:xfrm flipH="1">
            <a:off x="7741613" y="1219612"/>
            <a:ext cx="392294" cy="1448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AEEC4E6-C374-4E69-83D8-C1E1CE2C6F5D}"/>
              </a:ext>
            </a:extLst>
          </p:cNvPr>
          <p:cNvSpPr txBox="1"/>
          <p:nvPr/>
        </p:nvSpPr>
        <p:spPr>
          <a:xfrm>
            <a:off x="7556254" y="917990"/>
            <a:ext cx="1394664" cy="307777"/>
          </a:xfrm>
          <a:prstGeom prst="rect">
            <a:avLst/>
          </a:prstGeom>
          <a:noFill/>
          <a:ln>
            <a:noFill/>
          </a:ln>
        </p:spPr>
        <p:txBody>
          <a:bodyPr wrap="square" rtlCol="0">
            <a:spAutoFit/>
          </a:bodyPr>
          <a:lstStyle/>
          <a:p>
            <a:r>
              <a:rPr lang="en-US" sz="1400" b="1" dirty="0">
                <a:solidFill>
                  <a:schemeClr val="bg1">
                    <a:lumMod val="95000"/>
                  </a:schemeClr>
                </a:solidFill>
              </a:rPr>
              <a:t>Tiling/Stitching</a:t>
            </a:r>
          </a:p>
        </p:txBody>
      </p:sp>
      <p:pic>
        <p:nvPicPr>
          <p:cNvPr id="2" name="Picture 1">
            <a:extLst>
              <a:ext uri="{FF2B5EF4-FFF2-40B4-BE49-F238E27FC236}">
                <a16:creationId xmlns:a16="http://schemas.microsoft.com/office/drawing/2014/main" id="{504867E7-3AD1-4FA5-859F-24A74BD7D068}"/>
              </a:ext>
            </a:extLst>
          </p:cNvPr>
          <p:cNvPicPr>
            <a:picLocks noChangeAspect="1"/>
          </p:cNvPicPr>
          <p:nvPr/>
        </p:nvPicPr>
        <p:blipFill rotWithShape="1">
          <a:blip r:embed="rId4"/>
          <a:srcRect t="63114" r="3217"/>
          <a:stretch/>
        </p:blipFill>
        <p:spPr>
          <a:xfrm>
            <a:off x="4372313" y="4826485"/>
            <a:ext cx="2200839" cy="1547201"/>
          </a:xfrm>
          <a:prstGeom prst="rect">
            <a:avLst/>
          </a:prstGeom>
        </p:spPr>
      </p:pic>
      <p:sp>
        <p:nvSpPr>
          <p:cNvPr id="18" name="Rectangle 17">
            <a:extLst>
              <a:ext uri="{FF2B5EF4-FFF2-40B4-BE49-F238E27FC236}">
                <a16:creationId xmlns:a16="http://schemas.microsoft.com/office/drawing/2014/main" id="{A229CE6F-5CB8-4153-8C40-458CC13C9EC0}"/>
              </a:ext>
            </a:extLst>
          </p:cNvPr>
          <p:cNvSpPr/>
          <p:nvPr/>
        </p:nvSpPr>
        <p:spPr>
          <a:xfrm>
            <a:off x="4370830" y="4817867"/>
            <a:ext cx="2219997" cy="1555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60000"/>
                    <a:lumOff val="40000"/>
                  </a:schemeClr>
                </a:solidFill>
              </a:rPr>
              <a:t>Tiling/Stitching</a:t>
            </a:r>
          </a:p>
        </p:txBody>
      </p:sp>
      <p:sp>
        <p:nvSpPr>
          <p:cNvPr id="4" name="Rectangle 3">
            <a:extLst>
              <a:ext uri="{FF2B5EF4-FFF2-40B4-BE49-F238E27FC236}">
                <a16:creationId xmlns:a16="http://schemas.microsoft.com/office/drawing/2014/main" id="{1DC114EA-3A4C-43E4-B592-794D6E2932E4}"/>
              </a:ext>
            </a:extLst>
          </p:cNvPr>
          <p:cNvSpPr/>
          <p:nvPr/>
        </p:nvSpPr>
        <p:spPr>
          <a:xfrm>
            <a:off x="6205491" y="6002562"/>
            <a:ext cx="326817" cy="118382"/>
          </a:xfrm>
          <a:prstGeom prst="rect">
            <a:avLst/>
          </a:prstGeom>
          <a:solidFill>
            <a:schemeClr val="bg2">
              <a:lumMod val="1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90</a:t>
            </a:r>
          </a:p>
        </p:txBody>
      </p:sp>
    </p:spTree>
    <p:extLst>
      <p:ext uri="{BB962C8B-B14F-4D97-AF65-F5344CB8AC3E}">
        <p14:creationId xmlns:p14="http://schemas.microsoft.com/office/powerpoint/2010/main" val="422893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8175712-D664-4F93-9587-250E509DE5D4}"/>
              </a:ext>
            </a:extLst>
          </p:cNvPr>
          <p:cNvPicPr>
            <a:picLocks noChangeAspect="1"/>
          </p:cNvPicPr>
          <p:nvPr/>
        </p:nvPicPr>
        <p:blipFill rotWithShape="1">
          <a:blip r:embed="rId2">
            <a:extLst>
              <a:ext uri="{28A0092B-C50C-407E-A947-70E740481C1C}">
                <a14:useLocalDpi xmlns:a14="http://schemas.microsoft.com/office/drawing/2010/main" val="0"/>
              </a:ext>
            </a:extLst>
          </a:blip>
          <a:srcRect t="76074"/>
          <a:stretch/>
        </p:blipFill>
        <p:spPr>
          <a:xfrm>
            <a:off x="4465505" y="2504521"/>
            <a:ext cx="2112408" cy="1232499"/>
          </a:xfrm>
          <a:prstGeom prst="rect">
            <a:avLst/>
          </a:prstGeom>
        </p:spPr>
      </p:pic>
      <p:pic>
        <p:nvPicPr>
          <p:cNvPr id="8" name="Picture 7">
            <a:extLst>
              <a:ext uri="{FF2B5EF4-FFF2-40B4-BE49-F238E27FC236}">
                <a16:creationId xmlns:a16="http://schemas.microsoft.com/office/drawing/2014/main" id="{9A25199F-F62C-46AE-BAD4-48DD69307E11}"/>
              </a:ext>
            </a:extLst>
          </p:cNvPr>
          <p:cNvPicPr>
            <a:picLocks noChangeAspect="1"/>
          </p:cNvPicPr>
          <p:nvPr/>
        </p:nvPicPr>
        <p:blipFill rotWithShape="1">
          <a:blip r:embed="rId3">
            <a:extLst>
              <a:ext uri="{28A0092B-C50C-407E-A947-70E740481C1C}">
                <a14:useLocalDpi xmlns:a14="http://schemas.microsoft.com/office/drawing/2010/main" val="0"/>
              </a:ext>
            </a:extLst>
          </a:blip>
          <a:srcRect b="85007"/>
          <a:stretch/>
        </p:blipFill>
        <p:spPr>
          <a:xfrm>
            <a:off x="6749213" y="1380090"/>
            <a:ext cx="2104321" cy="862819"/>
          </a:xfrm>
          <a:prstGeom prst="rect">
            <a:avLst/>
          </a:prstGeom>
        </p:spPr>
      </p:pic>
      <p:pic>
        <p:nvPicPr>
          <p:cNvPr id="17" name="Picture 16">
            <a:extLst>
              <a:ext uri="{FF2B5EF4-FFF2-40B4-BE49-F238E27FC236}">
                <a16:creationId xmlns:a16="http://schemas.microsoft.com/office/drawing/2014/main" id="{DE2E5BBA-3966-48C3-8B70-3672BBD0F6E7}"/>
              </a:ext>
            </a:extLst>
          </p:cNvPr>
          <p:cNvPicPr>
            <a:picLocks noChangeAspect="1"/>
          </p:cNvPicPr>
          <p:nvPr/>
        </p:nvPicPr>
        <p:blipFill rotWithShape="1">
          <a:blip r:embed="rId3">
            <a:extLst>
              <a:ext uri="{28A0092B-C50C-407E-A947-70E740481C1C}">
                <a14:useLocalDpi xmlns:a14="http://schemas.microsoft.com/office/drawing/2010/main" val="0"/>
              </a:ext>
            </a:extLst>
          </a:blip>
          <a:srcRect t="68337"/>
          <a:stretch/>
        </p:blipFill>
        <p:spPr>
          <a:xfrm>
            <a:off x="6749213" y="2242909"/>
            <a:ext cx="2112408" cy="1829120"/>
          </a:xfrm>
          <a:prstGeom prst="rect">
            <a:avLst/>
          </a:prstGeom>
        </p:spPr>
      </p:pic>
      <p:pic>
        <p:nvPicPr>
          <p:cNvPr id="4" name="Picture 3">
            <a:extLst>
              <a:ext uri="{FF2B5EF4-FFF2-40B4-BE49-F238E27FC236}">
                <a16:creationId xmlns:a16="http://schemas.microsoft.com/office/drawing/2014/main" id="{5091C7BD-2C63-4617-98FC-19B4F5AB4FF4}"/>
              </a:ext>
            </a:extLst>
          </p:cNvPr>
          <p:cNvPicPr>
            <a:picLocks noChangeAspect="1"/>
          </p:cNvPicPr>
          <p:nvPr/>
        </p:nvPicPr>
        <p:blipFill rotWithShape="1">
          <a:blip r:embed="rId2">
            <a:extLst>
              <a:ext uri="{28A0092B-C50C-407E-A947-70E740481C1C}">
                <a14:useLocalDpi xmlns:a14="http://schemas.microsoft.com/office/drawing/2010/main" val="0"/>
              </a:ext>
            </a:extLst>
          </a:blip>
          <a:srcRect b="78784"/>
          <a:stretch/>
        </p:blipFill>
        <p:spPr>
          <a:xfrm>
            <a:off x="4465505" y="1400338"/>
            <a:ext cx="2112408" cy="1092923"/>
          </a:xfrm>
          <a:prstGeom prst="rect">
            <a:avLst/>
          </a:prstGeom>
        </p:spPr>
      </p:pic>
      <p:sp>
        <p:nvSpPr>
          <p:cNvPr id="5" name="Rectangle 4">
            <a:extLst>
              <a:ext uri="{FF2B5EF4-FFF2-40B4-BE49-F238E27FC236}">
                <a16:creationId xmlns:a16="http://schemas.microsoft.com/office/drawing/2014/main" id="{4C76BDDB-FE32-4CBE-BFE7-319CAE5E4A5F}"/>
              </a:ext>
            </a:extLst>
          </p:cNvPr>
          <p:cNvSpPr/>
          <p:nvPr/>
        </p:nvSpPr>
        <p:spPr>
          <a:xfrm>
            <a:off x="3121474" y="94071"/>
            <a:ext cx="2901051" cy="369332"/>
          </a:xfrm>
          <a:prstGeom prst="rect">
            <a:avLst/>
          </a:prstGeom>
        </p:spPr>
        <p:txBody>
          <a:bodyPr wrap="none">
            <a:spAutoFit/>
          </a:bodyPr>
          <a:lstStyle/>
          <a:p>
            <a:r>
              <a:rPr lang="en-US" b="1" dirty="0"/>
              <a:t>Ex/</a:t>
            </a:r>
            <a:r>
              <a:rPr lang="en-US" b="1" dirty="0" err="1"/>
              <a:t>Em</a:t>
            </a:r>
            <a:r>
              <a:rPr lang="en-US" b="1" dirty="0"/>
              <a:t> Wavelength Scanning</a:t>
            </a:r>
          </a:p>
        </p:txBody>
      </p:sp>
      <p:sp>
        <p:nvSpPr>
          <p:cNvPr id="50" name="Rectangle 49">
            <a:extLst>
              <a:ext uri="{FF2B5EF4-FFF2-40B4-BE49-F238E27FC236}">
                <a16:creationId xmlns:a16="http://schemas.microsoft.com/office/drawing/2014/main" id="{8833327D-6102-431E-9D46-6D3E2F3594AB}"/>
              </a:ext>
            </a:extLst>
          </p:cNvPr>
          <p:cNvSpPr/>
          <p:nvPr/>
        </p:nvSpPr>
        <p:spPr>
          <a:xfrm>
            <a:off x="117726" y="4081620"/>
            <a:ext cx="6697607" cy="2031325"/>
          </a:xfrm>
          <a:prstGeom prst="rect">
            <a:avLst/>
          </a:prstGeom>
        </p:spPr>
        <p:txBody>
          <a:bodyPr wrap="square">
            <a:spAutoFit/>
          </a:bodyPr>
          <a:lstStyle/>
          <a:p>
            <a:r>
              <a:rPr lang="en-US" b="1" u="sng" dirty="0"/>
              <a:t>For Excitation Scanning</a:t>
            </a:r>
          </a:p>
          <a:p>
            <a:pPr marL="285750" indent="-285750">
              <a:buFont typeface="Arial" panose="020B0604020202020204" pitchFamily="34" charset="0"/>
              <a:buChar char="•"/>
            </a:pPr>
            <a:r>
              <a:rPr lang="en-US" dirty="0"/>
              <a:t>Select ‘</a:t>
            </a:r>
            <a:r>
              <a:rPr lang="en-US" dirty="0" err="1"/>
              <a:t>xy</a:t>
            </a:r>
            <a:r>
              <a:rPr lang="el-GR" dirty="0"/>
              <a:t>Ʌ</a:t>
            </a:r>
            <a:r>
              <a:rPr lang="en-US" dirty="0"/>
              <a:t>’ imaging mode</a:t>
            </a:r>
          </a:p>
          <a:p>
            <a:pPr marL="285750" indent="-285750">
              <a:buFont typeface="Arial" panose="020B0604020202020204" pitchFamily="34" charset="0"/>
              <a:buChar char="•"/>
            </a:pPr>
            <a:r>
              <a:rPr lang="en-US" dirty="0"/>
              <a:t>Open the ‘</a:t>
            </a:r>
            <a:r>
              <a:rPr lang="el-GR" dirty="0"/>
              <a:t>Ʌ</a:t>
            </a:r>
            <a:r>
              <a:rPr lang="en-US" dirty="0"/>
              <a:t>-Excitation Lambda Scan Settings’ panel,</a:t>
            </a:r>
          </a:p>
          <a:p>
            <a:pPr marL="285750" indent="-285750">
              <a:buFont typeface="Arial" panose="020B0604020202020204" pitchFamily="34" charset="0"/>
              <a:buChar char="•"/>
            </a:pPr>
            <a:r>
              <a:rPr lang="en-US" dirty="0"/>
              <a:t>Define the ‘Excitation scan range’ using ‘Excitation Begin’ and ‘Excitation End’.</a:t>
            </a:r>
          </a:p>
          <a:p>
            <a:pPr marL="285750" indent="-285750">
              <a:buFont typeface="Arial" panose="020B0604020202020204" pitchFamily="34" charset="0"/>
              <a:buChar char="•"/>
            </a:pPr>
            <a:r>
              <a:rPr lang="en-US" dirty="0"/>
              <a:t>Define the ‘</a:t>
            </a:r>
            <a:r>
              <a:rPr lang="en-US" dirty="0" err="1"/>
              <a:t>Stepsize</a:t>
            </a:r>
            <a:r>
              <a:rPr lang="en-US" dirty="0"/>
              <a:t>’.</a:t>
            </a:r>
          </a:p>
          <a:p>
            <a:pPr marL="285750" indent="-285750">
              <a:buFont typeface="Arial" panose="020B0604020202020204" pitchFamily="34" charset="0"/>
              <a:buChar char="•"/>
            </a:pPr>
            <a:r>
              <a:rPr lang="en-US" dirty="0"/>
              <a:t>Click “Start” to start the acquisition.</a:t>
            </a:r>
          </a:p>
        </p:txBody>
      </p:sp>
      <p:sp>
        <p:nvSpPr>
          <p:cNvPr id="13" name="Rectangle 12">
            <a:extLst>
              <a:ext uri="{FF2B5EF4-FFF2-40B4-BE49-F238E27FC236}">
                <a16:creationId xmlns:a16="http://schemas.microsoft.com/office/drawing/2014/main" id="{05501592-121D-4D03-AD83-00426481EC9B}"/>
              </a:ext>
            </a:extLst>
          </p:cNvPr>
          <p:cNvSpPr/>
          <p:nvPr/>
        </p:nvSpPr>
        <p:spPr>
          <a:xfrm>
            <a:off x="117726" y="1009864"/>
            <a:ext cx="4347779" cy="2585323"/>
          </a:xfrm>
          <a:prstGeom prst="rect">
            <a:avLst/>
          </a:prstGeom>
        </p:spPr>
        <p:txBody>
          <a:bodyPr wrap="square">
            <a:spAutoFit/>
          </a:bodyPr>
          <a:lstStyle/>
          <a:p>
            <a:r>
              <a:rPr lang="en-US" b="1" u="sng" dirty="0"/>
              <a:t>For Emission Scanning:</a:t>
            </a:r>
          </a:p>
          <a:p>
            <a:pPr marL="285750" indent="-285750">
              <a:buFont typeface="Arial" panose="020B0604020202020204" pitchFamily="34" charset="0"/>
              <a:buChar char="•"/>
            </a:pPr>
            <a:r>
              <a:rPr lang="en-US" dirty="0"/>
              <a:t>Select ‘</a:t>
            </a:r>
            <a:r>
              <a:rPr lang="en-US" dirty="0" err="1"/>
              <a:t>xy</a:t>
            </a:r>
            <a:r>
              <a:rPr lang="el-GR" dirty="0"/>
              <a:t>λ</a:t>
            </a:r>
            <a:r>
              <a:rPr lang="en-US" dirty="0"/>
              <a:t>’ imaging mode</a:t>
            </a:r>
          </a:p>
          <a:p>
            <a:pPr marL="285750" indent="-285750">
              <a:buFont typeface="Arial" panose="020B0604020202020204" pitchFamily="34" charset="0"/>
              <a:buChar char="•"/>
            </a:pPr>
            <a:r>
              <a:rPr lang="en-US" dirty="0"/>
              <a:t>Open the ‘</a:t>
            </a:r>
            <a:r>
              <a:rPr lang="el-GR" dirty="0"/>
              <a:t>λ</a:t>
            </a:r>
            <a:r>
              <a:rPr lang="en-US" dirty="0"/>
              <a:t>-Scan Range Properties’ panel,</a:t>
            </a:r>
          </a:p>
          <a:p>
            <a:pPr marL="285750" indent="-285750">
              <a:buFont typeface="Arial" panose="020B0604020202020204" pitchFamily="34" charset="0"/>
              <a:buChar char="•"/>
            </a:pPr>
            <a:r>
              <a:rPr lang="en-US" dirty="0"/>
              <a:t>Define the ‘emission scan range’ using ‘Detection Begin’ and ‘Detection End’.</a:t>
            </a:r>
          </a:p>
          <a:p>
            <a:pPr marL="285750" indent="-285750">
              <a:buFont typeface="Arial" panose="020B0604020202020204" pitchFamily="34" charset="0"/>
              <a:buChar char="•"/>
            </a:pPr>
            <a:r>
              <a:rPr lang="en-US" dirty="0"/>
              <a:t>Define the ‘Detection Bandwidth’ and ‘</a:t>
            </a:r>
            <a:r>
              <a:rPr lang="el-GR" dirty="0"/>
              <a:t>λ</a:t>
            </a:r>
            <a:r>
              <a:rPr lang="en-US" dirty="0"/>
              <a:t>-Detection ‘</a:t>
            </a:r>
            <a:r>
              <a:rPr lang="en-US" dirty="0" err="1"/>
              <a:t>Stepsize</a:t>
            </a:r>
            <a:r>
              <a:rPr lang="en-US" dirty="0"/>
              <a:t>’.</a:t>
            </a:r>
          </a:p>
          <a:p>
            <a:pPr marL="285750" indent="-285750">
              <a:buFont typeface="Arial" panose="020B0604020202020204" pitchFamily="34" charset="0"/>
              <a:buChar char="•"/>
            </a:pPr>
            <a:r>
              <a:rPr lang="en-US" dirty="0"/>
              <a:t>Click “Start” to start the acquisition.</a:t>
            </a:r>
          </a:p>
        </p:txBody>
      </p:sp>
      <p:sp>
        <p:nvSpPr>
          <p:cNvPr id="14" name="Rectangle 13">
            <a:extLst>
              <a:ext uri="{FF2B5EF4-FFF2-40B4-BE49-F238E27FC236}">
                <a16:creationId xmlns:a16="http://schemas.microsoft.com/office/drawing/2014/main" id="{3B787D9F-FD2C-4722-9826-417ACC39E03F}"/>
              </a:ext>
            </a:extLst>
          </p:cNvPr>
          <p:cNvSpPr/>
          <p:nvPr/>
        </p:nvSpPr>
        <p:spPr>
          <a:xfrm>
            <a:off x="4477281" y="1380090"/>
            <a:ext cx="2119150" cy="2399462"/>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endParaRPr>
          </a:p>
        </p:txBody>
      </p:sp>
      <p:sp>
        <p:nvSpPr>
          <p:cNvPr id="26" name="Rectangle 25">
            <a:extLst>
              <a:ext uri="{FF2B5EF4-FFF2-40B4-BE49-F238E27FC236}">
                <a16:creationId xmlns:a16="http://schemas.microsoft.com/office/drawing/2014/main" id="{C04F776B-5DD1-44B9-AB1F-031CCC486D06}"/>
              </a:ext>
            </a:extLst>
          </p:cNvPr>
          <p:cNvSpPr/>
          <p:nvPr/>
        </p:nvSpPr>
        <p:spPr>
          <a:xfrm>
            <a:off x="6734384" y="1380090"/>
            <a:ext cx="2119150" cy="2691939"/>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endParaRPr>
          </a:p>
        </p:txBody>
      </p:sp>
      <p:sp>
        <p:nvSpPr>
          <p:cNvPr id="27" name="Rectangle 26">
            <a:extLst>
              <a:ext uri="{FF2B5EF4-FFF2-40B4-BE49-F238E27FC236}">
                <a16:creationId xmlns:a16="http://schemas.microsoft.com/office/drawing/2014/main" id="{A3334906-54B3-436A-9F6C-1354C14C95FB}"/>
              </a:ext>
            </a:extLst>
          </p:cNvPr>
          <p:cNvSpPr/>
          <p:nvPr/>
        </p:nvSpPr>
        <p:spPr>
          <a:xfrm>
            <a:off x="4705157" y="2131754"/>
            <a:ext cx="631570" cy="20510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BF78288D-DE6A-41F8-9DCA-9C0D99A25AB9}"/>
              </a:ext>
            </a:extLst>
          </p:cNvPr>
          <p:cNvCxnSpPr>
            <a:cxnSpLocks/>
          </p:cNvCxnSpPr>
          <p:nvPr/>
        </p:nvCxnSpPr>
        <p:spPr>
          <a:xfrm flipH="1">
            <a:off x="5367423" y="1946799"/>
            <a:ext cx="154286" cy="14194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79B83B-A8A7-4A41-9F03-6C2C22C62066}"/>
              </a:ext>
            </a:extLst>
          </p:cNvPr>
          <p:cNvSpPr txBox="1"/>
          <p:nvPr/>
        </p:nvSpPr>
        <p:spPr>
          <a:xfrm>
            <a:off x="5467539" y="1477372"/>
            <a:ext cx="1181558" cy="523220"/>
          </a:xfrm>
          <a:prstGeom prst="rect">
            <a:avLst/>
          </a:prstGeom>
          <a:noFill/>
        </p:spPr>
        <p:txBody>
          <a:bodyPr wrap="square" rtlCol="0">
            <a:spAutoFit/>
          </a:bodyPr>
          <a:lstStyle/>
          <a:p>
            <a:r>
              <a:rPr lang="en-US" sz="1400" b="1" dirty="0">
                <a:solidFill>
                  <a:srgbClr val="00B0F0"/>
                </a:solidFill>
              </a:rPr>
              <a:t>Emission Scanning</a:t>
            </a:r>
          </a:p>
        </p:txBody>
      </p:sp>
      <p:sp>
        <p:nvSpPr>
          <p:cNvPr id="40" name="Rectangle 39">
            <a:extLst>
              <a:ext uri="{FF2B5EF4-FFF2-40B4-BE49-F238E27FC236}">
                <a16:creationId xmlns:a16="http://schemas.microsoft.com/office/drawing/2014/main" id="{750C3762-23BD-4C0A-BBF5-30275A770D2D}"/>
              </a:ext>
            </a:extLst>
          </p:cNvPr>
          <p:cNvSpPr/>
          <p:nvPr/>
        </p:nvSpPr>
        <p:spPr>
          <a:xfrm>
            <a:off x="6910346" y="1926649"/>
            <a:ext cx="657825" cy="20510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89677FBB-B671-4AE0-A030-8C4F5A14B27A}"/>
              </a:ext>
            </a:extLst>
          </p:cNvPr>
          <p:cNvCxnSpPr>
            <a:cxnSpLocks/>
          </p:cNvCxnSpPr>
          <p:nvPr/>
        </p:nvCxnSpPr>
        <p:spPr>
          <a:xfrm flipH="1">
            <a:off x="7586689" y="1756482"/>
            <a:ext cx="599564" cy="1701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AEEC4E6-C374-4E69-83D8-C1E1CE2C6F5D}"/>
              </a:ext>
            </a:extLst>
          </p:cNvPr>
          <p:cNvSpPr txBox="1"/>
          <p:nvPr/>
        </p:nvSpPr>
        <p:spPr>
          <a:xfrm>
            <a:off x="7800746" y="1309545"/>
            <a:ext cx="1052788" cy="523220"/>
          </a:xfrm>
          <a:prstGeom prst="rect">
            <a:avLst/>
          </a:prstGeom>
          <a:noFill/>
          <a:ln>
            <a:noFill/>
          </a:ln>
        </p:spPr>
        <p:txBody>
          <a:bodyPr wrap="square" rtlCol="0">
            <a:spAutoFit/>
          </a:bodyPr>
          <a:lstStyle/>
          <a:p>
            <a:r>
              <a:rPr lang="en-US" sz="1400" b="1" dirty="0">
                <a:solidFill>
                  <a:schemeClr val="bg1">
                    <a:lumMod val="95000"/>
                  </a:schemeClr>
                </a:solidFill>
              </a:rPr>
              <a:t>Excitation Scanning</a:t>
            </a:r>
          </a:p>
        </p:txBody>
      </p:sp>
    </p:spTree>
    <p:extLst>
      <p:ext uri="{BB962C8B-B14F-4D97-AF65-F5344CB8AC3E}">
        <p14:creationId xmlns:p14="http://schemas.microsoft.com/office/powerpoint/2010/main" val="826872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6BDDB-FE32-4CBE-BFE7-319CAE5E4A5F}"/>
              </a:ext>
            </a:extLst>
          </p:cNvPr>
          <p:cNvSpPr/>
          <p:nvPr/>
        </p:nvSpPr>
        <p:spPr>
          <a:xfrm>
            <a:off x="3439737" y="94071"/>
            <a:ext cx="2264531" cy="369332"/>
          </a:xfrm>
          <a:prstGeom prst="rect">
            <a:avLst/>
          </a:prstGeom>
        </p:spPr>
        <p:txBody>
          <a:bodyPr wrap="none">
            <a:spAutoFit/>
          </a:bodyPr>
          <a:lstStyle/>
          <a:p>
            <a:pPr algn="ctr"/>
            <a:r>
              <a:rPr lang="en-US" b="1" dirty="0"/>
              <a:t>Save Acquired Images</a:t>
            </a:r>
          </a:p>
        </p:txBody>
      </p:sp>
      <p:sp>
        <p:nvSpPr>
          <p:cNvPr id="13" name="Rectangle 12">
            <a:extLst>
              <a:ext uri="{FF2B5EF4-FFF2-40B4-BE49-F238E27FC236}">
                <a16:creationId xmlns:a16="http://schemas.microsoft.com/office/drawing/2014/main" id="{05501592-121D-4D03-AD83-00426481EC9B}"/>
              </a:ext>
            </a:extLst>
          </p:cNvPr>
          <p:cNvSpPr/>
          <p:nvPr/>
        </p:nvSpPr>
        <p:spPr>
          <a:xfrm>
            <a:off x="224221" y="903767"/>
            <a:ext cx="4347779" cy="2031325"/>
          </a:xfrm>
          <a:prstGeom prst="rect">
            <a:avLst/>
          </a:prstGeom>
        </p:spPr>
        <p:txBody>
          <a:bodyPr wrap="square">
            <a:spAutoFit/>
          </a:bodyPr>
          <a:lstStyle/>
          <a:p>
            <a:r>
              <a:rPr lang="en-US" dirty="0"/>
              <a:t>Your images are saved in a single file (*.LIF). This file may contain multiple image series (</a:t>
            </a:r>
            <a:r>
              <a:rPr lang="en-US" dirty="0" err="1"/>
              <a:t>xy</a:t>
            </a:r>
            <a:r>
              <a:rPr lang="en-US" dirty="0"/>
              <a:t>, </a:t>
            </a:r>
            <a:r>
              <a:rPr lang="en-US" dirty="0" err="1"/>
              <a:t>xyz</a:t>
            </a:r>
            <a:r>
              <a:rPr lang="en-US" dirty="0"/>
              <a:t>, </a:t>
            </a:r>
            <a:r>
              <a:rPr lang="en-US" dirty="0" err="1"/>
              <a:t>xyt</a:t>
            </a:r>
            <a:r>
              <a:rPr lang="en-US" dirty="0"/>
              <a:t> etc.) that you acquired whenever you hit the ‘</a:t>
            </a:r>
            <a:r>
              <a:rPr lang="en-US" b="1" dirty="0"/>
              <a:t>Start</a:t>
            </a:r>
            <a:r>
              <a:rPr lang="en-US" dirty="0"/>
              <a:t>’ or ‘</a:t>
            </a:r>
            <a:r>
              <a:rPr lang="en-US" b="1" dirty="0"/>
              <a:t>Capture</a:t>
            </a:r>
            <a:r>
              <a:rPr lang="en-US" dirty="0"/>
              <a:t>’ button. Save your experiment by right clicking it and selecting ‘</a:t>
            </a:r>
            <a:r>
              <a:rPr lang="en-US" b="1" dirty="0">
                <a:solidFill>
                  <a:schemeClr val="accent2"/>
                </a:solidFill>
              </a:rPr>
              <a:t>Save as</a:t>
            </a:r>
            <a:r>
              <a:rPr lang="en-US" dirty="0"/>
              <a:t>’ from the menu.</a:t>
            </a:r>
          </a:p>
        </p:txBody>
      </p:sp>
      <p:pic>
        <p:nvPicPr>
          <p:cNvPr id="3" name="Picture 2">
            <a:extLst>
              <a:ext uri="{FF2B5EF4-FFF2-40B4-BE49-F238E27FC236}">
                <a16:creationId xmlns:a16="http://schemas.microsoft.com/office/drawing/2014/main" id="{A31AD563-5EDB-4768-AFB6-51173C2CC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804" y="903767"/>
            <a:ext cx="3063057" cy="4521911"/>
          </a:xfrm>
          <a:prstGeom prst="rect">
            <a:avLst/>
          </a:prstGeom>
        </p:spPr>
      </p:pic>
      <p:sp>
        <p:nvSpPr>
          <p:cNvPr id="6" name="Rectangle 5">
            <a:extLst>
              <a:ext uri="{FF2B5EF4-FFF2-40B4-BE49-F238E27FC236}">
                <a16:creationId xmlns:a16="http://schemas.microsoft.com/office/drawing/2014/main" id="{7B9F6DC6-7DCD-4EEA-AC4D-D9580A93B553}"/>
              </a:ext>
            </a:extLst>
          </p:cNvPr>
          <p:cNvSpPr/>
          <p:nvPr/>
        </p:nvSpPr>
        <p:spPr>
          <a:xfrm>
            <a:off x="224221" y="2935092"/>
            <a:ext cx="4572000" cy="1200329"/>
          </a:xfrm>
          <a:prstGeom prst="rect">
            <a:avLst/>
          </a:prstGeom>
        </p:spPr>
        <p:txBody>
          <a:bodyPr>
            <a:spAutoFit/>
          </a:bodyPr>
          <a:lstStyle/>
          <a:p>
            <a:r>
              <a:rPr lang="en-US" dirty="0"/>
              <a:t>Whenever a new image is acquired after clicking ‘</a:t>
            </a:r>
            <a:r>
              <a:rPr lang="en-US" b="1" dirty="0"/>
              <a:t>Start</a:t>
            </a:r>
            <a:r>
              <a:rPr lang="en-US" dirty="0"/>
              <a:t>’ or ‘</a:t>
            </a:r>
            <a:r>
              <a:rPr lang="en-US" b="1" dirty="0"/>
              <a:t>Capture</a:t>
            </a:r>
            <a:r>
              <a:rPr lang="en-US" dirty="0"/>
              <a:t>’, you can rename the current image (series) by right clicking it and selecting ‘</a:t>
            </a:r>
            <a:r>
              <a:rPr lang="en-US" b="1" dirty="0">
                <a:solidFill>
                  <a:srgbClr val="FF0000"/>
                </a:solidFill>
              </a:rPr>
              <a:t>Rename</a:t>
            </a:r>
            <a:r>
              <a:rPr lang="en-US" dirty="0"/>
              <a:t>’ to give a proper name.</a:t>
            </a:r>
          </a:p>
        </p:txBody>
      </p:sp>
      <p:sp>
        <p:nvSpPr>
          <p:cNvPr id="7" name="Rectangle 6">
            <a:extLst>
              <a:ext uri="{FF2B5EF4-FFF2-40B4-BE49-F238E27FC236}">
                <a16:creationId xmlns:a16="http://schemas.microsoft.com/office/drawing/2014/main" id="{E16CE0A2-5886-4AA5-93FF-2532F46EC1BB}"/>
              </a:ext>
            </a:extLst>
          </p:cNvPr>
          <p:cNvSpPr/>
          <p:nvPr/>
        </p:nvSpPr>
        <p:spPr>
          <a:xfrm>
            <a:off x="224221" y="4412420"/>
            <a:ext cx="4572000" cy="1754326"/>
          </a:xfrm>
          <a:prstGeom prst="rect">
            <a:avLst/>
          </a:prstGeom>
        </p:spPr>
        <p:txBody>
          <a:bodyPr>
            <a:spAutoFit/>
          </a:bodyPr>
          <a:lstStyle/>
          <a:p>
            <a:r>
              <a:rPr lang="en-US" dirty="0"/>
              <a:t>Right-clicking a ‘</a:t>
            </a:r>
            <a:r>
              <a:rPr lang="en-US" dirty="0" err="1"/>
              <a:t>lif</a:t>
            </a:r>
            <a:r>
              <a:rPr lang="en-US" dirty="0"/>
              <a:t>’ file will give you an option to ‘</a:t>
            </a:r>
            <a:r>
              <a:rPr lang="en-US" b="1" dirty="0">
                <a:solidFill>
                  <a:srgbClr val="0070C0"/>
                </a:solidFill>
              </a:rPr>
              <a:t>Export</a:t>
            </a:r>
            <a:r>
              <a:rPr lang="en-US" dirty="0"/>
              <a:t>’ all images under the ‘</a:t>
            </a:r>
            <a:r>
              <a:rPr lang="en-US" dirty="0" err="1"/>
              <a:t>lif</a:t>
            </a:r>
            <a:r>
              <a:rPr lang="en-US" dirty="0"/>
              <a:t>’ file to the images in the TIFF (or another) format - all images can be exported once by one click. It is suggested export to TIFF in the raw data format. </a:t>
            </a:r>
          </a:p>
        </p:txBody>
      </p:sp>
      <p:sp>
        <p:nvSpPr>
          <p:cNvPr id="9" name="Rectangle: Rounded Corners 8">
            <a:extLst>
              <a:ext uri="{FF2B5EF4-FFF2-40B4-BE49-F238E27FC236}">
                <a16:creationId xmlns:a16="http://schemas.microsoft.com/office/drawing/2014/main" id="{0009A679-4F0B-4EF6-8780-9F8B98573EAB}"/>
              </a:ext>
            </a:extLst>
          </p:cNvPr>
          <p:cNvSpPr/>
          <p:nvPr/>
        </p:nvSpPr>
        <p:spPr>
          <a:xfrm>
            <a:off x="7166343" y="2817628"/>
            <a:ext cx="574159" cy="233916"/>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9B613E97-4A6C-454F-806D-09D2E6CE14C6}"/>
              </a:ext>
            </a:extLst>
          </p:cNvPr>
          <p:cNvSpPr/>
          <p:nvPr/>
        </p:nvSpPr>
        <p:spPr>
          <a:xfrm>
            <a:off x="7166343" y="3374950"/>
            <a:ext cx="574159" cy="23391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352CBB91-0525-48E1-B8DC-FC2D3AAD555B}"/>
              </a:ext>
            </a:extLst>
          </p:cNvPr>
          <p:cNvSpPr/>
          <p:nvPr/>
        </p:nvSpPr>
        <p:spPr>
          <a:xfrm>
            <a:off x="7166342" y="3901505"/>
            <a:ext cx="574159" cy="233916"/>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37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060595-AB5D-4BBF-A7CA-2BBB73FE85D5}"/>
              </a:ext>
            </a:extLst>
          </p:cNvPr>
          <p:cNvSpPr/>
          <p:nvPr/>
        </p:nvSpPr>
        <p:spPr>
          <a:xfrm>
            <a:off x="0" y="690846"/>
            <a:ext cx="3683977" cy="646331"/>
          </a:xfrm>
          <a:prstGeom prst="rect">
            <a:avLst/>
          </a:prstGeom>
        </p:spPr>
        <p:txBody>
          <a:bodyPr wrap="square">
            <a:spAutoFit/>
          </a:bodyPr>
          <a:lstStyle/>
          <a:p>
            <a:r>
              <a:rPr lang="en-US" dirty="0"/>
              <a:t>Open LAS X software using desktop Icon.</a:t>
            </a:r>
          </a:p>
        </p:txBody>
      </p:sp>
      <p:sp>
        <p:nvSpPr>
          <p:cNvPr id="7" name="Rectangle 6">
            <a:extLst>
              <a:ext uri="{FF2B5EF4-FFF2-40B4-BE49-F238E27FC236}">
                <a16:creationId xmlns:a16="http://schemas.microsoft.com/office/drawing/2014/main" id="{953B0AE5-0F64-40DD-AFE4-D6E67D7C449C}"/>
              </a:ext>
            </a:extLst>
          </p:cNvPr>
          <p:cNvSpPr/>
          <p:nvPr/>
        </p:nvSpPr>
        <p:spPr>
          <a:xfrm>
            <a:off x="0" y="170153"/>
            <a:ext cx="2727734" cy="369332"/>
          </a:xfrm>
          <a:prstGeom prst="rect">
            <a:avLst/>
          </a:prstGeom>
        </p:spPr>
        <p:txBody>
          <a:bodyPr wrap="none">
            <a:spAutoFit/>
          </a:bodyPr>
          <a:lstStyle/>
          <a:p>
            <a:r>
              <a:rPr lang="en-US" b="1" dirty="0"/>
              <a:t>2. Start the LAS X software</a:t>
            </a:r>
          </a:p>
        </p:txBody>
      </p:sp>
      <p:pic>
        <p:nvPicPr>
          <p:cNvPr id="3" name="Picture 2">
            <a:extLst>
              <a:ext uri="{FF2B5EF4-FFF2-40B4-BE49-F238E27FC236}">
                <a16:creationId xmlns:a16="http://schemas.microsoft.com/office/drawing/2014/main" id="{14116902-3FDE-4C3E-9174-A27885B63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2747" y="2109029"/>
            <a:ext cx="4131059" cy="2147572"/>
          </a:xfrm>
          <a:prstGeom prst="rect">
            <a:avLst/>
          </a:prstGeom>
        </p:spPr>
      </p:pic>
      <p:pic>
        <p:nvPicPr>
          <p:cNvPr id="9" name="Picture 8">
            <a:extLst>
              <a:ext uri="{FF2B5EF4-FFF2-40B4-BE49-F238E27FC236}">
                <a16:creationId xmlns:a16="http://schemas.microsoft.com/office/drawing/2014/main" id="{0B6BC3A2-4421-4D09-B75B-B497EF590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746" y="4460511"/>
            <a:ext cx="4131060" cy="2325933"/>
          </a:xfrm>
          <a:prstGeom prst="rect">
            <a:avLst/>
          </a:prstGeom>
        </p:spPr>
      </p:pic>
      <p:pic>
        <p:nvPicPr>
          <p:cNvPr id="14" name="Picture 13">
            <a:extLst>
              <a:ext uri="{FF2B5EF4-FFF2-40B4-BE49-F238E27FC236}">
                <a16:creationId xmlns:a16="http://schemas.microsoft.com/office/drawing/2014/main" id="{92551DBD-1A98-4EE9-82F3-3828623BC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746" y="71556"/>
            <a:ext cx="4131060" cy="1884912"/>
          </a:xfrm>
          <a:prstGeom prst="rect">
            <a:avLst/>
          </a:prstGeom>
        </p:spPr>
      </p:pic>
      <p:sp>
        <p:nvSpPr>
          <p:cNvPr id="33" name="Abgerundetes Rechteck 9">
            <a:extLst>
              <a:ext uri="{FF2B5EF4-FFF2-40B4-BE49-F238E27FC236}">
                <a16:creationId xmlns:a16="http://schemas.microsoft.com/office/drawing/2014/main" id="{B0741D04-C136-4B51-88E7-04456F8E3FDA}"/>
              </a:ext>
            </a:extLst>
          </p:cNvPr>
          <p:cNvSpPr/>
          <p:nvPr/>
        </p:nvSpPr>
        <p:spPr>
          <a:xfrm rot="5400000">
            <a:off x="6483960" y="884019"/>
            <a:ext cx="484310" cy="404446"/>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4" name="Gerader Verbinder 10">
            <a:extLst>
              <a:ext uri="{FF2B5EF4-FFF2-40B4-BE49-F238E27FC236}">
                <a16:creationId xmlns:a16="http://schemas.microsoft.com/office/drawing/2014/main" id="{653A1B64-F343-479E-87C6-E48A536F21AF}"/>
              </a:ext>
            </a:extLst>
          </p:cNvPr>
          <p:cNvCxnSpPr>
            <a:cxnSpLocks/>
          </p:cNvCxnSpPr>
          <p:nvPr/>
        </p:nvCxnSpPr>
        <p:spPr>
          <a:xfrm flipH="1">
            <a:off x="3798277" y="1115662"/>
            <a:ext cx="272561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00FDE10-8964-4E21-B2B2-4D061E5F4994}"/>
              </a:ext>
            </a:extLst>
          </p:cNvPr>
          <p:cNvSpPr/>
          <p:nvPr/>
        </p:nvSpPr>
        <p:spPr>
          <a:xfrm>
            <a:off x="0" y="1541334"/>
            <a:ext cx="3922746" cy="2862322"/>
          </a:xfrm>
          <a:prstGeom prst="rect">
            <a:avLst/>
          </a:prstGeom>
        </p:spPr>
        <p:txBody>
          <a:bodyPr wrap="square">
            <a:spAutoFit/>
          </a:bodyPr>
          <a:lstStyle/>
          <a:p>
            <a:r>
              <a:rPr lang="en-US" dirty="0"/>
              <a:t>The “Resonant” switch gives you the option the use the Resonance scanner, which you would want if you were doing time-lapse imaging of something very fast. However, you also cannot switch back and forth between Resonance and regular scan modes once the software is running; you make that choice for one or the other at startup. </a:t>
            </a:r>
          </a:p>
        </p:txBody>
      </p:sp>
      <p:sp>
        <p:nvSpPr>
          <p:cNvPr id="38" name="Abgerundetes Rechteck 9">
            <a:extLst>
              <a:ext uri="{FF2B5EF4-FFF2-40B4-BE49-F238E27FC236}">
                <a16:creationId xmlns:a16="http://schemas.microsoft.com/office/drawing/2014/main" id="{DAF113E8-E1CF-46FA-AF52-59F7F6DDB836}"/>
              </a:ext>
            </a:extLst>
          </p:cNvPr>
          <p:cNvSpPr/>
          <p:nvPr/>
        </p:nvSpPr>
        <p:spPr>
          <a:xfrm rot="5400000">
            <a:off x="7345972" y="3134461"/>
            <a:ext cx="193431" cy="553915"/>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9" name="Gerader Verbinder 10">
            <a:extLst>
              <a:ext uri="{FF2B5EF4-FFF2-40B4-BE49-F238E27FC236}">
                <a16:creationId xmlns:a16="http://schemas.microsoft.com/office/drawing/2014/main" id="{40E08491-BDB0-4E86-A5F7-8A8DCC88977A}"/>
              </a:ext>
            </a:extLst>
          </p:cNvPr>
          <p:cNvCxnSpPr>
            <a:cxnSpLocks/>
          </p:cNvCxnSpPr>
          <p:nvPr/>
        </p:nvCxnSpPr>
        <p:spPr>
          <a:xfrm flipH="1" flipV="1">
            <a:off x="3532732" y="3360181"/>
            <a:ext cx="3624206" cy="6881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40E6250B-AFEC-4ADB-8980-F78622BD5E56}"/>
              </a:ext>
            </a:extLst>
          </p:cNvPr>
          <p:cNvSpPr/>
          <p:nvPr/>
        </p:nvSpPr>
        <p:spPr>
          <a:xfrm>
            <a:off x="-8792" y="4607814"/>
            <a:ext cx="3949123" cy="2031325"/>
          </a:xfrm>
          <a:prstGeom prst="rect">
            <a:avLst/>
          </a:prstGeom>
        </p:spPr>
        <p:txBody>
          <a:bodyPr wrap="square">
            <a:spAutoFit/>
          </a:bodyPr>
          <a:lstStyle/>
          <a:p>
            <a:r>
              <a:rPr lang="en-US" dirty="0"/>
              <a:t>When prompted about </a:t>
            </a:r>
            <a:r>
              <a:rPr lang="en-US" dirty="0">
                <a:solidFill>
                  <a:schemeClr val="accent1"/>
                </a:solidFill>
              </a:rPr>
              <a:t>Stage Initialization </a:t>
            </a:r>
            <a:r>
              <a:rPr lang="en-US" dirty="0"/>
              <a:t>click </a:t>
            </a:r>
            <a:r>
              <a:rPr lang="en-US" b="1" dirty="0">
                <a:solidFill>
                  <a:schemeClr val="accent4"/>
                </a:solidFill>
              </a:rPr>
              <a:t>Yes</a:t>
            </a:r>
            <a:r>
              <a:rPr lang="en-US" dirty="0"/>
              <a:t> only if you plan to use </a:t>
            </a:r>
            <a:r>
              <a:rPr lang="en-US" dirty="0">
                <a:solidFill>
                  <a:schemeClr val="accent1"/>
                </a:solidFill>
              </a:rPr>
              <a:t>Tiling</a:t>
            </a:r>
            <a:r>
              <a:rPr lang="en-US" dirty="0"/>
              <a:t> or </a:t>
            </a:r>
            <a:r>
              <a:rPr lang="en-US" dirty="0" err="1">
                <a:solidFill>
                  <a:schemeClr val="accent1"/>
                </a:solidFill>
              </a:rPr>
              <a:t>Mulit</a:t>
            </a:r>
            <a:r>
              <a:rPr lang="en-US" dirty="0">
                <a:solidFill>
                  <a:schemeClr val="accent1"/>
                </a:solidFill>
              </a:rPr>
              <a:t>-position Scan</a:t>
            </a:r>
            <a:r>
              <a:rPr lang="en-US" dirty="0"/>
              <a:t> features, otherwise click </a:t>
            </a:r>
            <a:r>
              <a:rPr lang="en-US" b="1" dirty="0">
                <a:solidFill>
                  <a:srgbClr val="00B050"/>
                </a:solidFill>
              </a:rPr>
              <a:t>No</a:t>
            </a:r>
            <a:r>
              <a:rPr lang="en-US" dirty="0"/>
              <a:t>!</a:t>
            </a:r>
          </a:p>
          <a:p>
            <a:r>
              <a:rPr lang="en-US" dirty="0">
                <a:solidFill>
                  <a:srgbClr val="FF0000"/>
                </a:solidFill>
              </a:rPr>
              <a:t>If clicking Yes, make sure the stage cannot hit the condenser or objective lens!</a:t>
            </a:r>
          </a:p>
        </p:txBody>
      </p:sp>
      <p:sp>
        <p:nvSpPr>
          <p:cNvPr id="47" name="Abgerundetes Rechteck 9">
            <a:extLst>
              <a:ext uri="{FF2B5EF4-FFF2-40B4-BE49-F238E27FC236}">
                <a16:creationId xmlns:a16="http://schemas.microsoft.com/office/drawing/2014/main" id="{7F89254B-DC2A-42B8-83C8-B71A90E783E9}"/>
              </a:ext>
            </a:extLst>
          </p:cNvPr>
          <p:cNvSpPr/>
          <p:nvPr/>
        </p:nvSpPr>
        <p:spPr>
          <a:xfrm rot="5400000">
            <a:off x="6755517" y="6148090"/>
            <a:ext cx="169796" cy="49236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8" name="Gerader Verbinder 10">
            <a:extLst>
              <a:ext uri="{FF2B5EF4-FFF2-40B4-BE49-F238E27FC236}">
                <a16:creationId xmlns:a16="http://schemas.microsoft.com/office/drawing/2014/main" id="{06F8C0CA-DF54-4D3C-9C83-5F145F8632C7}"/>
              </a:ext>
            </a:extLst>
          </p:cNvPr>
          <p:cNvCxnSpPr>
            <a:cxnSpLocks/>
          </p:cNvCxnSpPr>
          <p:nvPr/>
        </p:nvCxnSpPr>
        <p:spPr>
          <a:xfrm flipH="1" flipV="1">
            <a:off x="3596054" y="5396726"/>
            <a:ext cx="2998177" cy="102559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50" name="Abgerundetes Rechteck 9">
            <a:extLst>
              <a:ext uri="{FF2B5EF4-FFF2-40B4-BE49-F238E27FC236}">
                <a16:creationId xmlns:a16="http://schemas.microsoft.com/office/drawing/2014/main" id="{5A71A688-07DC-4330-ADCD-A2E56EFE33FE}"/>
              </a:ext>
            </a:extLst>
          </p:cNvPr>
          <p:cNvSpPr/>
          <p:nvPr/>
        </p:nvSpPr>
        <p:spPr>
          <a:xfrm rot="5400000">
            <a:off x="7327015" y="6148090"/>
            <a:ext cx="169797" cy="49236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14629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3B0AE5-0F64-40DD-AFE4-D6E67D7C449C}"/>
              </a:ext>
            </a:extLst>
          </p:cNvPr>
          <p:cNvSpPr/>
          <p:nvPr/>
        </p:nvSpPr>
        <p:spPr>
          <a:xfrm>
            <a:off x="179142" y="-21642"/>
            <a:ext cx="2810321" cy="369332"/>
          </a:xfrm>
          <a:prstGeom prst="rect">
            <a:avLst/>
          </a:prstGeom>
        </p:spPr>
        <p:txBody>
          <a:bodyPr wrap="none">
            <a:spAutoFit/>
          </a:bodyPr>
          <a:lstStyle/>
          <a:p>
            <a:r>
              <a:rPr lang="en-US" b="1" u="sng" dirty="0"/>
              <a:t>Leica SP8 System Shutdown</a:t>
            </a:r>
          </a:p>
        </p:txBody>
      </p:sp>
      <p:sp>
        <p:nvSpPr>
          <p:cNvPr id="2" name="Rectangle 1">
            <a:extLst>
              <a:ext uri="{FF2B5EF4-FFF2-40B4-BE49-F238E27FC236}">
                <a16:creationId xmlns:a16="http://schemas.microsoft.com/office/drawing/2014/main" id="{5E410CFD-14FC-43AF-A739-AFE36E500EAA}"/>
              </a:ext>
            </a:extLst>
          </p:cNvPr>
          <p:cNvSpPr/>
          <p:nvPr/>
        </p:nvSpPr>
        <p:spPr>
          <a:xfrm>
            <a:off x="203250" y="377629"/>
            <a:ext cx="7699283" cy="738664"/>
          </a:xfrm>
          <a:prstGeom prst="rect">
            <a:avLst/>
          </a:prstGeom>
        </p:spPr>
        <p:txBody>
          <a:bodyPr wrap="square">
            <a:spAutoFit/>
          </a:bodyPr>
          <a:lstStyle/>
          <a:p>
            <a:r>
              <a:rPr lang="en-US" sz="1400" b="1" dirty="0"/>
              <a:t>Please inform the Imagine Core Manager if any microscope function goes wrong before you try to fix it yourself! </a:t>
            </a:r>
          </a:p>
          <a:p>
            <a:r>
              <a:rPr lang="en-US" sz="1400" dirty="0"/>
              <a:t>Arc Lamp cannot be turned on within 30 minutes after being switched off.</a:t>
            </a:r>
          </a:p>
        </p:txBody>
      </p:sp>
      <p:sp>
        <p:nvSpPr>
          <p:cNvPr id="9" name="Rectangle 8">
            <a:extLst>
              <a:ext uri="{FF2B5EF4-FFF2-40B4-BE49-F238E27FC236}">
                <a16:creationId xmlns:a16="http://schemas.microsoft.com/office/drawing/2014/main" id="{E52BD3FA-1CF1-4226-9834-72708CD9544F}"/>
              </a:ext>
            </a:extLst>
          </p:cNvPr>
          <p:cNvSpPr/>
          <p:nvPr/>
        </p:nvSpPr>
        <p:spPr>
          <a:xfrm>
            <a:off x="518614" y="1197676"/>
            <a:ext cx="8215953" cy="4247317"/>
          </a:xfrm>
          <a:prstGeom prst="rect">
            <a:avLst/>
          </a:prstGeom>
        </p:spPr>
        <p:txBody>
          <a:bodyPr wrap="square">
            <a:spAutoFit/>
          </a:bodyPr>
          <a:lstStyle/>
          <a:p>
            <a:r>
              <a:rPr lang="en-US" dirty="0"/>
              <a:t>1. Save all your images. Smaller experiments can be stored locally D:\User Data\&lt;your folder&gt;\ for loading microscope settings (“Apply”); save all your data to your Ole miss Box (suggested) or flash drive.</a:t>
            </a:r>
          </a:p>
          <a:p>
            <a:r>
              <a:rPr lang="en-US" dirty="0"/>
              <a:t>2. Turn off the Arc Lamp (#1).</a:t>
            </a:r>
          </a:p>
          <a:p>
            <a:r>
              <a:rPr lang="en-US" dirty="0"/>
              <a:t>3. Make sure that all lasers are switched off in the software by unchecking the laser boxes in the “Configuration-Lasers” </a:t>
            </a:r>
            <a:r>
              <a:rPr lang="en-US" dirty="0" err="1"/>
              <a:t>panel.Rotate</a:t>
            </a:r>
            <a:r>
              <a:rPr lang="en-US" dirty="0"/>
              <a:t> the laser emission key to the ‘Off’ position (#5).</a:t>
            </a:r>
          </a:p>
          <a:p>
            <a:r>
              <a:rPr lang="en-US" dirty="0"/>
              <a:t>4. Close the software.</a:t>
            </a:r>
          </a:p>
          <a:p>
            <a:r>
              <a:rPr lang="en-US" dirty="0"/>
              <a:t>5. Record the ending time and submit the usage time.</a:t>
            </a:r>
          </a:p>
          <a:p>
            <a:r>
              <a:rPr lang="en-US" dirty="0"/>
              <a:t>6. Remove your sample and clean the objective lenses. Move objectives down with coarse focus, switch to 10x dry lens.</a:t>
            </a:r>
          </a:p>
          <a:p>
            <a:r>
              <a:rPr lang="en-US" dirty="0"/>
              <a:t>7. Shut down the computer from the software (Windows).</a:t>
            </a:r>
          </a:p>
          <a:p>
            <a:r>
              <a:rPr lang="en-US" dirty="0"/>
              <a:t>8. After the computer is completely off, Switch off Scanner Power (#3) and the PC/Microscope power(#2). </a:t>
            </a:r>
          </a:p>
          <a:p>
            <a:r>
              <a:rPr lang="en-US" dirty="0"/>
              <a:t>9. Switch off Laser cooling Power #4 (make sure the laser key is off). </a:t>
            </a:r>
          </a:p>
        </p:txBody>
      </p:sp>
    </p:spTree>
    <p:extLst>
      <p:ext uri="{BB962C8B-B14F-4D97-AF65-F5344CB8AC3E}">
        <p14:creationId xmlns:p14="http://schemas.microsoft.com/office/powerpoint/2010/main" val="220087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060595-AB5D-4BBF-A7CA-2BBB73FE85D5}"/>
              </a:ext>
            </a:extLst>
          </p:cNvPr>
          <p:cNvSpPr/>
          <p:nvPr/>
        </p:nvSpPr>
        <p:spPr>
          <a:xfrm>
            <a:off x="64503" y="519230"/>
            <a:ext cx="3683977" cy="646331"/>
          </a:xfrm>
          <a:prstGeom prst="rect">
            <a:avLst/>
          </a:prstGeom>
        </p:spPr>
        <p:txBody>
          <a:bodyPr wrap="square">
            <a:spAutoFit/>
          </a:bodyPr>
          <a:lstStyle/>
          <a:p>
            <a:r>
              <a:rPr lang="en-US" dirty="0"/>
              <a:t>The default layout of the LAS X is the </a:t>
            </a:r>
            <a:r>
              <a:rPr lang="en-US" b="1" dirty="0">
                <a:solidFill>
                  <a:srgbClr val="00B0F0"/>
                </a:solidFill>
              </a:rPr>
              <a:t>Acquire</a:t>
            </a:r>
            <a:r>
              <a:rPr lang="en-US" dirty="0"/>
              <a:t> control panel. </a:t>
            </a:r>
          </a:p>
        </p:txBody>
      </p:sp>
      <p:sp>
        <p:nvSpPr>
          <p:cNvPr id="7" name="Rectangle 6">
            <a:extLst>
              <a:ext uri="{FF2B5EF4-FFF2-40B4-BE49-F238E27FC236}">
                <a16:creationId xmlns:a16="http://schemas.microsoft.com/office/drawing/2014/main" id="{953B0AE5-0F64-40DD-AFE4-D6E67D7C449C}"/>
              </a:ext>
            </a:extLst>
          </p:cNvPr>
          <p:cNvSpPr/>
          <p:nvPr/>
        </p:nvSpPr>
        <p:spPr>
          <a:xfrm>
            <a:off x="0" y="170153"/>
            <a:ext cx="3412601" cy="369332"/>
          </a:xfrm>
          <a:prstGeom prst="rect">
            <a:avLst/>
          </a:prstGeom>
        </p:spPr>
        <p:txBody>
          <a:bodyPr wrap="none">
            <a:spAutoFit/>
          </a:bodyPr>
          <a:lstStyle/>
          <a:p>
            <a:r>
              <a:rPr lang="en-US" b="1" dirty="0"/>
              <a:t> Select Laser(s) and Objective lens</a:t>
            </a:r>
          </a:p>
        </p:txBody>
      </p:sp>
      <p:grpSp>
        <p:nvGrpSpPr>
          <p:cNvPr id="12" name="Group 11">
            <a:extLst>
              <a:ext uri="{FF2B5EF4-FFF2-40B4-BE49-F238E27FC236}">
                <a16:creationId xmlns:a16="http://schemas.microsoft.com/office/drawing/2014/main" id="{B428DF66-13FD-4AB9-A676-07928D680B5E}"/>
              </a:ext>
            </a:extLst>
          </p:cNvPr>
          <p:cNvGrpSpPr/>
          <p:nvPr/>
        </p:nvGrpSpPr>
        <p:grpSpPr>
          <a:xfrm>
            <a:off x="4022539" y="354819"/>
            <a:ext cx="4875902" cy="4797625"/>
            <a:chOff x="3778037" y="441885"/>
            <a:chExt cx="5026985" cy="5479439"/>
          </a:xfrm>
        </p:grpSpPr>
        <p:pic>
          <p:nvPicPr>
            <p:cNvPr id="2" name="Picture 1">
              <a:extLst>
                <a:ext uri="{FF2B5EF4-FFF2-40B4-BE49-F238E27FC236}">
                  <a16:creationId xmlns:a16="http://schemas.microsoft.com/office/drawing/2014/main" id="{E7C6AE5A-848B-404D-A78F-6CF7D934C70A}"/>
                </a:ext>
              </a:extLst>
            </p:cNvPr>
            <p:cNvPicPr>
              <a:picLocks noChangeAspect="1"/>
            </p:cNvPicPr>
            <p:nvPr/>
          </p:nvPicPr>
          <p:blipFill>
            <a:blip r:embed="rId2"/>
            <a:stretch>
              <a:fillRect/>
            </a:stretch>
          </p:blipFill>
          <p:spPr>
            <a:xfrm>
              <a:off x="3846244" y="539485"/>
              <a:ext cx="4958778" cy="5381839"/>
            </a:xfrm>
            <a:prstGeom prst="rect">
              <a:avLst/>
            </a:prstGeom>
          </p:spPr>
        </p:pic>
        <p:sp>
          <p:nvSpPr>
            <p:cNvPr id="18" name="Abgerundetes Rechteck 33">
              <a:extLst>
                <a:ext uri="{FF2B5EF4-FFF2-40B4-BE49-F238E27FC236}">
                  <a16:creationId xmlns:a16="http://schemas.microsoft.com/office/drawing/2014/main" id="{2A58486E-190F-4C09-948C-7228236588E5}"/>
                </a:ext>
              </a:extLst>
            </p:cNvPr>
            <p:cNvSpPr/>
            <p:nvPr/>
          </p:nvSpPr>
          <p:spPr>
            <a:xfrm flipH="1">
              <a:off x="3846244" y="823519"/>
              <a:ext cx="1164038" cy="4723552"/>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39">
              <a:extLst>
                <a:ext uri="{FF2B5EF4-FFF2-40B4-BE49-F238E27FC236}">
                  <a16:creationId xmlns:a16="http://schemas.microsoft.com/office/drawing/2014/main" id="{82FBD00D-517F-4E13-8B7E-74E211CFF5E1}"/>
                </a:ext>
              </a:extLst>
            </p:cNvPr>
            <p:cNvSpPr/>
            <p:nvPr/>
          </p:nvSpPr>
          <p:spPr>
            <a:xfrm>
              <a:off x="3778037" y="1787753"/>
              <a:ext cx="1282364" cy="671915"/>
            </a:xfrm>
            <a:prstGeom prst="rect">
              <a:avLst/>
            </a:prstGeom>
            <a:ln w="19050">
              <a:noFill/>
            </a:ln>
          </p:spPr>
          <p:txBody>
            <a:bodyPr wrap="square">
              <a:spAutoFit/>
            </a:bodyPr>
            <a:lstStyle/>
            <a:p>
              <a:pPr lvl="0" algn="ctr">
                <a:lnSpc>
                  <a:spcPct val="107000"/>
                </a:lnSpc>
                <a:spcAft>
                  <a:spcPts val="0"/>
                </a:spcAft>
              </a:pPr>
              <a:r>
                <a:rPr lang="de-DE" b="1" dirty="0">
                  <a:solidFill>
                    <a:srgbClr val="FFC000"/>
                  </a:solidFill>
                  <a:effectLst/>
                  <a:latin typeface="ZEISS Frutiger Next W1G" panose="020B0503040204020203" pitchFamily="34" charset="0"/>
                  <a:ea typeface="Calibri" panose="020F0502020204030204" pitchFamily="34" charset="0"/>
                  <a:cs typeface="Calibri" panose="020F0502020204030204" pitchFamily="34" charset="0"/>
                </a:rPr>
                <a:t>Acquisition settings</a:t>
              </a:r>
            </a:p>
          </p:txBody>
        </p:sp>
        <p:sp>
          <p:nvSpPr>
            <p:cNvPr id="24" name="Abgerundetes Rechteck 33">
              <a:extLst>
                <a:ext uri="{FF2B5EF4-FFF2-40B4-BE49-F238E27FC236}">
                  <a16:creationId xmlns:a16="http://schemas.microsoft.com/office/drawing/2014/main" id="{BDCCC220-9105-45F5-8AE3-F87F101DBF3D}"/>
                </a:ext>
              </a:extLst>
            </p:cNvPr>
            <p:cNvSpPr/>
            <p:nvPr/>
          </p:nvSpPr>
          <p:spPr>
            <a:xfrm flipH="1">
              <a:off x="5016539" y="935640"/>
              <a:ext cx="3729896" cy="797222"/>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39">
              <a:extLst>
                <a:ext uri="{FF2B5EF4-FFF2-40B4-BE49-F238E27FC236}">
                  <a16:creationId xmlns:a16="http://schemas.microsoft.com/office/drawing/2014/main" id="{C8DB8663-2629-472E-9123-CCAD4502F37D}"/>
                </a:ext>
              </a:extLst>
            </p:cNvPr>
            <p:cNvSpPr/>
            <p:nvPr/>
          </p:nvSpPr>
          <p:spPr>
            <a:xfrm>
              <a:off x="6240305" y="1052595"/>
              <a:ext cx="1282364" cy="671915"/>
            </a:xfrm>
            <a:prstGeom prst="rect">
              <a:avLst/>
            </a:prstGeom>
            <a:ln w="19050">
              <a:noFill/>
            </a:ln>
          </p:spPr>
          <p:txBody>
            <a:bodyPr wrap="square">
              <a:spAutoFit/>
            </a:bodyPr>
            <a:lstStyle/>
            <a:p>
              <a:pPr lvl="0" algn="ctr">
                <a:lnSpc>
                  <a:spcPct val="107000"/>
                </a:lnSpc>
                <a:spcAft>
                  <a:spcPts val="0"/>
                </a:spcAft>
              </a:pPr>
              <a:r>
                <a:rPr lang="de-DE" b="1" dirty="0">
                  <a:solidFill>
                    <a:srgbClr val="FFC000"/>
                  </a:solidFill>
                  <a:effectLst/>
                  <a:latin typeface="ZEISS Frutiger Next W1G" panose="020B0503040204020203" pitchFamily="34" charset="0"/>
                  <a:ea typeface="Calibri" panose="020F0502020204030204" pitchFamily="34" charset="0"/>
                  <a:cs typeface="Calibri" panose="020F0502020204030204" pitchFamily="34" charset="0"/>
                </a:rPr>
                <a:t>Laser settings</a:t>
              </a:r>
            </a:p>
          </p:txBody>
        </p:sp>
        <p:sp>
          <p:nvSpPr>
            <p:cNvPr id="26" name="Abgerundetes Rechteck 33">
              <a:extLst>
                <a:ext uri="{FF2B5EF4-FFF2-40B4-BE49-F238E27FC236}">
                  <a16:creationId xmlns:a16="http://schemas.microsoft.com/office/drawing/2014/main" id="{D5CFEF99-6B23-476E-A7D2-83EB8B84BD1E}"/>
                </a:ext>
              </a:extLst>
            </p:cNvPr>
            <p:cNvSpPr/>
            <p:nvPr/>
          </p:nvSpPr>
          <p:spPr>
            <a:xfrm flipH="1">
              <a:off x="5016539" y="1732862"/>
              <a:ext cx="3729896" cy="797222"/>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39">
              <a:extLst>
                <a:ext uri="{FF2B5EF4-FFF2-40B4-BE49-F238E27FC236}">
                  <a16:creationId xmlns:a16="http://schemas.microsoft.com/office/drawing/2014/main" id="{98980B29-6275-4C8E-990D-B8578FB82DE6}"/>
                </a:ext>
              </a:extLst>
            </p:cNvPr>
            <p:cNvSpPr/>
            <p:nvPr/>
          </p:nvSpPr>
          <p:spPr>
            <a:xfrm>
              <a:off x="6240305" y="1814437"/>
              <a:ext cx="1282364" cy="671915"/>
            </a:xfrm>
            <a:prstGeom prst="rect">
              <a:avLst/>
            </a:prstGeom>
            <a:ln w="19050">
              <a:noFill/>
            </a:ln>
          </p:spPr>
          <p:txBody>
            <a:bodyPr wrap="square">
              <a:spAutoFit/>
            </a:bodyPr>
            <a:lstStyle/>
            <a:p>
              <a:pPr lvl="0" algn="ctr">
                <a:lnSpc>
                  <a:spcPct val="107000"/>
                </a:lnSpc>
                <a:spcAft>
                  <a:spcPts val="0"/>
                </a:spcAft>
              </a:pPr>
              <a:r>
                <a:rPr lang="de-DE" b="1" dirty="0">
                  <a:solidFill>
                    <a:srgbClr val="FFC000"/>
                  </a:solidFill>
                  <a:effectLst/>
                  <a:latin typeface="ZEISS Frutiger Next W1G" panose="020B0503040204020203" pitchFamily="34" charset="0"/>
                  <a:ea typeface="Calibri" panose="020F0502020204030204" pitchFamily="34" charset="0"/>
                  <a:cs typeface="Calibri" panose="020F0502020204030204" pitchFamily="34" charset="0"/>
                </a:rPr>
                <a:t>Objective settings</a:t>
              </a:r>
            </a:p>
          </p:txBody>
        </p:sp>
        <p:sp>
          <p:nvSpPr>
            <p:cNvPr id="28" name="Rechteck 39">
              <a:extLst>
                <a:ext uri="{FF2B5EF4-FFF2-40B4-BE49-F238E27FC236}">
                  <a16:creationId xmlns:a16="http://schemas.microsoft.com/office/drawing/2014/main" id="{FD3745FF-84DD-4033-A4D0-B5BE7CAD1DF1}"/>
                </a:ext>
              </a:extLst>
            </p:cNvPr>
            <p:cNvSpPr/>
            <p:nvPr/>
          </p:nvSpPr>
          <p:spPr>
            <a:xfrm>
              <a:off x="6240305" y="3276544"/>
              <a:ext cx="1282364" cy="968278"/>
            </a:xfrm>
            <a:prstGeom prst="rect">
              <a:avLst/>
            </a:prstGeom>
            <a:ln w="19050">
              <a:noFill/>
            </a:ln>
          </p:spPr>
          <p:txBody>
            <a:bodyPr wrap="square">
              <a:spAutoFit/>
            </a:bodyPr>
            <a:lstStyle/>
            <a:p>
              <a:pPr lvl="0" algn="ctr">
                <a:lnSpc>
                  <a:spcPct val="107000"/>
                </a:lnSpc>
                <a:spcAft>
                  <a:spcPts val="0"/>
                </a:spcAft>
              </a:pPr>
              <a:r>
                <a:rPr lang="de-DE" b="1" dirty="0">
                  <a:solidFill>
                    <a:srgbClr val="FFC000"/>
                  </a:solidFill>
                  <a:latin typeface="ZEISS Frutiger Next W1G" panose="020B0503040204020203" pitchFamily="34" charset="0"/>
                  <a:ea typeface="Calibri" panose="020F0502020204030204" pitchFamily="34" charset="0"/>
                  <a:cs typeface="Calibri" panose="020F0502020204030204" pitchFamily="34" charset="0"/>
                </a:rPr>
                <a:t>PMT detectors</a:t>
              </a:r>
              <a:r>
                <a:rPr lang="de-DE" b="1" dirty="0">
                  <a:solidFill>
                    <a:srgbClr val="FFC000"/>
                  </a:solidFill>
                  <a:effectLst/>
                  <a:latin typeface="ZEISS Frutiger Next W1G" panose="020B0503040204020203" pitchFamily="34" charset="0"/>
                  <a:ea typeface="Calibri" panose="020F0502020204030204" pitchFamily="34" charset="0"/>
                  <a:cs typeface="Calibri" panose="020F0502020204030204" pitchFamily="34" charset="0"/>
                </a:rPr>
                <a:t> settings</a:t>
              </a:r>
            </a:p>
          </p:txBody>
        </p:sp>
        <p:sp>
          <p:nvSpPr>
            <p:cNvPr id="29" name="Abgerundetes Rechteck 33">
              <a:extLst>
                <a:ext uri="{FF2B5EF4-FFF2-40B4-BE49-F238E27FC236}">
                  <a16:creationId xmlns:a16="http://schemas.microsoft.com/office/drawing/2014/main" id="{132F7AF7-F1A4-4B21-A9FB-841850497769}"/>
                </a:ext>
              </a:extLst>
            </p:cNvPr>
            <p:cNvSpPr/>
            <p:nvPr/>
          </p:nvSpPr>
          <p:spPr>
            <a:xfrm flipH="1">
              <a:off x="5016539" y="2579600"/>
              <a:ext cx="3729896" cy="202821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Abgerundetes Rechteck 33">
              <a:extLst>
                <a:ext uri="{FF2B5EF4-FFF2-40B4-BE49-F238E27FC236}">
                  <a16:creationId xmlns:a16="http://schemas.microsoft.com/office/drawing/2014/main" id="{EB30E0E1-0BAA-46AF-A1A1-93C4996143B5}"/>
                </a:ext>
              </a:extLst>
            </p:cNvPr>
            <p:cNvSpPr/>
            <p:nvPr/>
          </p:nvSpPr>
          <p:spPr>
            <a:xfrm flipH="1">
              <a:off x="5010282" y="515634"/>
              <a:ext cx="3729896" cy="24101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9">
              <a:extLst>
                <a:ext uri="{FF2B5EF4-FFF2-40B4-BE49-F238E27FC236}">
                  <a16:creationId xmlns:a16="http://schemas.microsoft.com/office/drawing/2014/main" id="{7F07C49C-E469-4BE1-A29D-08E291282549}"/>
                </a:ext>
              </a:extLst>
            </p:cNvPr>
            <p:cNvSpPr/>
            <p:nvPr/>
          </p:nvSpPr>
          <p:spPr>
            <a:xfrm>
              <a:off x="5778818" y="441885"/>
              <a:ext cx="2257668" cy="375552"/>
            </a:xfrm>
            <a:prstGeom prst="rect">
              <a:avLst/>
            </a:prstGeom>
            <a:ln w="19050">
              <a:noFill/>
            </a:ln>
          </p:spPr>
          <p:txBody>
            <a:bodyPr wrap="square">
              <a:spAutoFit/>
            </a:bodyPr>
            <a:lstStyle/>
            <a:p>
              <a:pPr lvl="0" algn="ctr">
                <a:lnSpc>
                  <a:spcPct val="107000"/>
                </a:lnSpc>
                <a:spcAft>
                  <a:spcPts val="0"/>
                </a:spcAft>
              </a:pPr>
              <a:r>
                <a:rPr lang="de-DE" b="1" dirty="0">
                  <a:solidFill>
                    <a:srgbClr val="FFC000"/>
                  </a:solidFill>
                  <a:effectLst/>
                  <a:latin typeface="ZEISS Frutiger Next W1G" panose="020B0503040204020203" pitchFamily="34" charset="0"/>
                  <a:ea typeface="Calibri" panose="020F0502020204030204" pitchFamily="34" charset="0"/>
                  <a:cs typeface="Calibri" panose="020F0502020204030204" pitchFamily="34" charset="0"/>
                </a:rPr>
                <a:t>Main tabs</a:t>
              </a:r>
            </a:p>
          </p:txBody>
        </p:sp>
        <p:sp>
          <p:nvSpPr>
            <p:cNvPr id="36" name="Abgerundetes Rechteck 33">
              <a:extLst>
                <a:ext uri="{FF2B5EF4-FFF2-40B4-BE49-F238E27FC236}">
                  <a16:creationId xmlns:a16="http://schemas.microsoft.com/office/drawing/2014/main" id="{12DBE7D1-F841-4F13-91B9-A3C090D55880}"/>
                </a:ext>
              </a:extLst>
            </p:cNvPr>
            <p:cNvSpPr/>
            <p:nvPr/>
          </p:nvSpPr>
          <p:spPr>
            <a:xfrm flipH="1">
              <a:off x="5554639" y="512779"/>
              <a:ext cx="573608" cy="241019"/>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2" name="Rectangle 41">
            <a:extLst>
              <a:ext uri="{FF2B5EF4-FFF2-40B4-BE49-F238E27FC236}">
                <a16:creationId xmlns:a16="http://schemas.microsoft.com/office/drawing/2014/main" id="{6E312F0D-BF12-414E-85B2-8A7DE4223587}"/>
              </a:ext>
            </a:extLst>
          </p:cNvPr>
          <p:cNvSpPr/>
          <p:nvPr/>
        </p:nvSpPr>
        <p:spPr>
          <a:xfrm>
            <a:off x="89842" y="1253555"/>
            <a:ext cx="3683977" cy="923330"/>
          </a:xfrm>
          <a:prstGeom prst="rect">
            <a:avLst/>
          </a:prstGeom>
        </p:spPr>
        <p:txBody>
          <a:bodyPr wrap="square">
            <a:spAutoFit/>
          </a:bodyPr>
          <a:lstStyle/>
          <a:p>
            <a:r>
              <a:rPr lang="en-US" dirty="0"/>
              <a:t>Select Laser(s) in the ‘</a:t>
            </a:r>
            <a:r>
              <a:rPr lang="en-US" b="1" dirty="0">
                <a:solidFill>
                  <a:schemeClr val="accent6"/>
                </a:solidFill>
              </a:rPr>
              <a:t>configuration</a:t>
            </a:r>
            <a:r>
              <a:rPr lang="en-US" dirty="0"/>
              <a:t>’ panel. Switch the selected laser(s) to ‘On’. </a:t>
            </a:r>
          </a:p>
        </p:txBody>
      </p:sp>
      <p:cxnSp>
        <p:nvCxnSpPr>
          <p:cNvPr id="16" name="Straight Arrow Connector 15">
            <a:extLst>
              <a:ext uri="{FF2B5EF4-FFF2-40B4-BE49-F238E27FC236}">
                <a16:creationId xmlns:a16="http://schemas.microsoft.com/office/drawing/2014/main" id="{F9898F0D-BC02-4393-8B8D-D0F02D18175B}"/>
              </a:ext>
            </a:extLst>
          </p:cNvPr>
          <p:cNvCxnSpPr>
            <a:cxnSpLocks/>
          </p:cNvCxnSpPr>
          <p:nvPr/>
        </p:nvCxnSpPr>
        <p:spPr>
          <a:xfrm flipV="1">
            <a:off x="3700332" y="567114"/>
            <a:ext cx="1695190" cy="100439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F33EB4C8-518E-4F4C-9C8F-E042810F92B6}"/>
              </a:ext>
            </a:extLst>
          </p:cNvPr>
          <p:cNvGrpSpPr/>
          <p:nvPr/>
        </p:nvGrpSpPr>
        <p:grpSpPr>
          <a:xfrm>
            <a:off x="163330" y="2002130"/>
            <a:ext cx="3755258" cy="2770751"/>
            <a:chOff x="163330" y="2300188"/>
            <a:chExt cx="3755258" cy="2770751"/>
          </a:xfrm>
        </p:grpSpPr>
        <p:grpSp>
          <p:nvGrpSpPr>
            <p:cNvPr id="55" name="Group 54">
              <a:extLst>
                <a:ext uri="{FF2B5EF4-FFF2-40B4-BE49-F238E27FC236}">
                  <a16:creationId xmlns:a16="http://schemas.microsoft.com/office/drawing/2014/main" id="{F6DFE507-2AFC-4EF7-83B5-E8330B05E07A}"/>
                </a:ext>
              </a:extLst>
            </p:cNvPr>
            <p:cNvGrpSpPr/>
            <p:nvPr/>
          </p:nvGrpSpPr>
          <p:grpSpPr>
            <a:xfrm>
              <a:off x="163330" y="2558536"/>
              <a:ext cx="3755258" cy="2512403"/>
              <a:chOff x="110598" y="2449211"/>
              <a:chExt cx="4408494" cy="3110544"/>
            </a:xfrm>
          </p:grpSpPr>
          <p:pic>
            <p:nvPicPr>
              <p:cNvPr id="13" name="Picture 12">
                <a:extLst>
                  <a:ext uri="{FF2B5EF4-FFF2-40B4-BE49-F238E27FC236}">
                    <a16:creationId xmlns:a16="http://schemas.microsoft.com/office/drawing/2014/main" id="{6DCBB8E8-B35C-44D6-B3E9-F1DDF3689BFF}"/>
                  </a:ext>
                </a:extLst>
              </p:cNvPr>
              <p:cNvPicPr>
                <a:picLocks noChangeAspect="1"/>
              </p:cNvPicPr>
              <p:nvPr/>
            </p:nvPicPr>
            <p:blipFill>
              <a:blip r:embed="rId3"/>
              <a:stretch>
                <a:fillRect/>
              </a:stretch>
            </p:blipFill>
            <p:spPr>
              <a:xfrm>
                <a:off x="110598" y="2449211"/>
                <a:ext cx="4152272" cy="3110544"/>
              </a:xfrm>
              <a:prstGeom prst="rect">
                <a:avLst/>
              </a:prstGeom>
            </p:spPr>
          </p:pic>
          <p:sp>
            <p:nvSpPr>
              <p:cNvPr id="44" name="TextBox 43">
                <a:extLst>
                  <a:ext uri="{FF2B5EF4-FFF2-40B4-BE49-F238E27FC236}">
                    <a16:creationId xmlns:a16="http://schemas.microsoft.com/office/drawing/2014/main" id="{546DF87F-6D73-446C-83D9-A62AE614CCAF}"/>
                  </a:ext>
                </a:extLst>
              </p:cNvPr>
              <p:cNvSpPr txBox="1"/>
              <p:nvPr/>
            </p:nvSpPr>
            <p:spPr>
              <a:xfrm>
                <a:off x="2054912" y="4851108"/>
                <a:ext cx="2091193" cy="304840"/>
              </a:xfrm>
              <a:prstGeom prst="rect">
                <a:avLst/>
              </a:prstGeom>
              <a:noFill/>
              <a:ln w="12700">
                <a:noFill/>
              </a:ln>
            </p:spPr>
            <p:txBody>
              <a:bodyPr wrap="square" rtlCol="0">
                <a:spAutoFit/>
              </a:bodyPr>
              <a:lstStyle/>
              <a:p>
                <a:r>
                  <a:rPr lang="en-US" sz="1000" dirty="0">
                    <a:solidFill>
                      <a:schemeClr val="accent6"/>
                    </a:solidFill>
                  </a:rPr>
                  <a:t>405 nm Diode Laser</a:t>
                </a:r>
              </a:p>
            </p:txBody>
          </p:sp>
          <p:sp>
            <p:nvSpPr>
              <p:cNvPr id="51" name="TextBox 50">
                <a:extLst>
                  <a:ext uri="{FF2B5EF4-FFF2-40B4-BE49-F238E27FC236}">
                    <a16:creationId xmlns:a16="http://schemas.microsoft.com/office/drawing/2014/main" id="{83C24464-072F-44F3-A77B-C732145F3919}"/>
                  </a:ext>
                </a:extLst>
              </p:cNvPr>
              <p:cNvSpPr txBox="1"/>
              <p:nvPr/>
            </p:nvSpPr>
            <p:spPr>
              <a:xfrm>
                <a:off x="2054912" y="5000462"/>
                <a:ext cx="2091193" cy="304840"/>
              </a:xfrm>
              <a:prstGeom prst="rect">
                <a:avLst/>
              </a:prstGeom>
              <a:noFill/>
              <a:ln w="12700">
                <a:noFill/>
              </a:ln>
            </p:spPr>
            <p:txBody>
              <a:bodyPr wrap="square" rtlCol="0">
                <a:spAutoFit/>
              </a:bodyPr>
              <a:lstStyle/>
              <a:p>
                <a:r>
                  <a:rPr lang="en-US" sz="1000" dirty="0">
                    <a:solidFill>
                      <a:schemeClr val="accent6"/>
                    </a:solidFill>
                  </a:rPr>
                  <a:t>442 nm Diode Laser</a:t>
                </a:r>
              </a:p>
            </p:txBody>
          </p:sp>
          <p:sp>
            <p:nvSpPr>
              <p:cNvPr id="52" name="TextBox 51">
                <a:extLst>
                  <a:ext uri="{FF2B5EF4-FFF2-40B4-BE49-F238E27FC236}">
                    <a16:creationId xmlns:a16="http://schemas.microsoft.com/office/drawing/2014/main" id="{9D16379F-6C6D-402A-9937-A9B0847DF024}"/>
                  </a:ext>
                </a:extLst>
              </p:cNvPr>
              <p:cNvSpPr txBox="1"/>
              <p:nvPr/>
            </p:nvSpPr>
            <p:spPr>
              <a:xfrm>
                <a:off x="2002002" y="5177172"/>
                <a:ext cx="2517090" cy="304840"/>
              </a:xfrm>
              <a:prstGeom prst="rect">
                <a:avLst/>
              </a:prstGeom>
              <a:noFill/>
              <a:ln w="12700">
                <a:noFill/>
              </a:ln>
            </p:spPr>
            <p:txBody>
              <a:bodyPr wrap="square" rtlCol="0">
                <a:spAutoFit/>
              </a:bodyPr>
              <a:lstStyle/>
              <a:p>
                <a:r>
                  <a:rPr lang="en-US" sz="1000" dirty="0">
                    <a:solidFill>
                      <a:schemeClr val="accent6"/>
                    </a:solidFill>
                  </a:rPr>
                  <a:t>White Light Laser: 470~670 nm</a:t>
                </a:r>
              </a:p>
            </p:txBody>
          </p:sp>
        </p:grpSp>
        <p:cxnSp>
          <p:nvCxnSpPr>
            <p:cNvPr id="49" name="Straight Arrow Connector 48">
              <a:extLst>
                <a:ext uri="{FF2B5EF4-FFF2-40B4-BE49-F238E27FC236}">
                  <a16:creationId xmlns:a16="http://schemas.microsoft.com/office/drawing/2014/main" id="{C279BEDD-9FB9-4CA5-8A28-4BE0ED0B0CE3}"/>
                </a:ext>
              </a:extLst>
            </p:cNvPr>
            <p:cNvCxnSpPr>
              <a:cxnSpLocks/>
            </p:cNvCxnSpPr>
            <p:nvPr/>
          </p:nvCxnSpPr>
          <p:spPr>
            <a:xfrm flipH="1">
              <a:off x="726989" y="2300188"/>
              <a:ext cx="497514" cy="68950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4AD15782-3D48-4B30-9FA8-5AE2A9A6D954}"/>
              </a:ext>
            </a:extLst>
          </p:cNvPr>
          <p:cNvSpPr/>
          <p:nvPr/>
        </p:nvSpPr>
        <p:spPr>
          <a:xfrm>
            <a:off x="77318" y="5304150"/>
            <a:ext cx="3683977" cy="646331"/>
          </a:xfrm>
          <a:prstGeom prst="rect">
            <a:avLst/>
          </a:prstGeom>
        </p:spPr>
        <p:txBody>
          <a:bodyPr wrap="square">
            <a:spAutoFit/>
          </a:bodyPr>
          <a:lstStyle/>
          <a:p>
            <a:r>
              <a:rPr lang="en-US" dirty="0"/>
              <a:t>Select Objective lens in the </a:t>
            </a:r>
            <a:r>
              <a:rPr lang="en-US" b="1" dirty="0">
                <a:solidFill>
                  <a:srgbClr val="FF0000"/>
                </a:solidFill>
              </a:rPr>
              <a:t>list </a:t>
            </a:r>
            <a:r>
              <a:rPr lang="en-US" dirty="0"/>
              <a:t>of ‘Objective settings’</a:t>
            </a:r>
          </a:p>
        </p:txBody>
      </p:sp>
      <p:pic>
        <p:nvPicPr>
          <p:cNvPr id="57" name="Picture 56">
            <a:extLst>
              <a:ext uri="{FF2B5EF4-FFF2-40B4-BE49-F238E27FC236}">
                <a16:creationId xmlns:a16="http://schemas.microsoft.com/office/drawing/2014/main" id="{69EDE4F3-C051-496C-B88A-0EBBD503F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688" y="5152444"/>
            <a:ext cx="3322753" cy="1676220"/>
          </a:xfrm>
          <a:prstGeom prst="rect">
            <a:avLst/>
          </a:prstGeom>
        </p:spPr>
      </p:pic>
      <p:sp>
        <p:nvSpPr>
          <p:cNvPr id="59" name="Rectangle: Rounded Corners 58">
            <a:extLst>
              <a:ext uri="{FF2B5EF4-FFF2-40B4-BE49-F238E27FC236}">
                <a16:creationId xmlns:a16="http://schemas.microsoft.com/office/drawing/2014/main" id="{6A4A7326-E0C0-4931-9573-DB4139F614F8}"/>
              </a:ext>
            </a:extLst>
          </p:cNvPr>
          <p:cNvSpPr/>
          <p:nvPr/>
        </p:nvSpPr>
        <p:spPr>
          <a:xfrm>
            <a:off x="6042019" y="6302513"/>
            <a:ext cx="1312938" cy="4869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19B34592-E2BD-4CA1-AE8B-8AEA1A385922}"/>
              </a:ext>
            </a:extLst>
          </p:cNvPr>
          <p:cNvCxnSpPr>
            <a:cxnSpLocks/>
            <a:endCxn id="59" idx="1"/>
          </p:cNvCxnSpPr>
          <p:nvPr/>
        </p:nvCxnSpPr>
        <p:spPr>
          <a:xfrm>
            <a:off x="2941983" y="5661329"/>
            <a:ext cx="3100036" cy="8846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918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6BDDB-FE32-4CBE-BFE7-319CAE5E4A5F}"/>
              </a:ext>
            </a:extLst>
          </p:cNvPr>
          <p:cNvSpPr/>
          <p:nvPr/>
        </p:nvSpPr>
        <p:spPr>
          <a:xfrm>
            <a:off x="0" y="23731"/>
            <a:ext cx="3198183" cy="369332"/>
          </a:xfrm>
          <a:prstGeom prst="rect">
            <a:avLst/>
          </a:prstGeom>
        </p:spPr>
        <p:txBody>
          <a:bodyPr wrap="none">
            <a:spAutoFit/>
          </a:bodyPr>
          <a:lstStyle/>
          <a:p>
            <a:r>
              <a:rPr lang="en-US" b="1" dirty="0"/>
              <a:t> Find Sample through Eyepieces</a:t>
            </a:r>
          </a:p>
        </p:txBody>
      </p:sp>
      <p:pic>
        <p:nvPicPr>
          <p:cNvPr id="45" name="Picture 44">
            <a:extLst>
              <a:ext uri="{FF2B5EF4-FFF2-40B4-BE49-F238E27FC236}">
                <a16:creationId xmlns:a16="http://schemas.microsoft.com/office/drawing/2014/main" id="{B8673ACD-FD83-44D2-B894-447F1811DF3B}"/>
              </a:ext>
            </a:extLst>
          </p:cNvPr>
          <p:cNvPicPr>
            <a:picLocks noChangeAspect="1"/>
          </p:cNvPicPr>
          <p:nvPr/>
        </p:nvPicPr>
        <p:blipFill>
          <a:blip r:embed="rId2"/>
          <a:stretch>
            <a:fillRect/>
          </a:stretch>
        </p:blipFill>
        <p:spPr>
          <a:xfrm>
            <a:off x="5753329" y="4404524"/>
            <a:ext cx="3141740" cy="2356305"/>
          </a:xfrm>
          <a:prstGeom prst="rect">
            <a:avLst/>
          </a:prstGeom>
        </p:spPr>
      </p:pic>
      <p:grpSp>
        <p:nvGrpSpPr>
          <p:cNvPr id="56" name="Group 55">
            <a:extLst>
              <a:ext uri="{FF2B5EF4-FFF2-40B4-BE49-F238E27FC236}">
                <a16:creationId xmlns:a16="http://schemas.microsoft.com/office/drawing/2014/main" id="{8E2ECE7F-B05B-4BEA-A940-41D5AB9D996C}"/>
              </a:ext>
            </a:extLst>
          </p:cNvPr>
          <p:cNvGrpSpPr/>
          <p:nvPr/>
        </p:nvGrpSpPr>
        <p:grpSpPr>
          <a:xfrm>
            <a:off x="3849243" y="523240"/>
            <a:ext cx="5119005" cy="3813808"/>
            <a:chOff x="3849243" y="523240"/>
            <a:chExt cx="5119005" cy="3813808"/>
          </a:xfrm>
        </p:grpSpPr>
        <p:grpSp>
          <p:nvGrpSpPr>
            <p:cNvPr id="44" name="Group 43">
              <a:extLst>
                <a:ext uri="{FF2B5EF4-FFF2-40B4-BE49-F238E27FC236}">
                  <a16:creationId xmlns:a16="http://schemas.microsoft.com/office/drawing/2014/main" id="{61DCD735-74E8-40EA-9EB9-13AEED52E7F3}"/>
                </a:ext>
              </a:extLst>
            </p:cNvPr>
            <p:cNvGrpSpPr/>
            <p:nvPr/>
          </p:nvGrpSpPr>
          <p:grpSpPr>
            <a:xfrm>
              <a:off x="3849243" y="523240"/>
              <a:ext cx="5045826" cy="3813808"/>
              <a:chOff x="3830193" y="1066165"/>
              <a:chExt cx="5045826" cy="3813808"/>
            </a:xfrm>
          </p:grpSpPr>
          <p:grpSp>
            <p:nvGrpSpPr>
              <p:cNvPr id="40" name="Group 39">
                <a:extLst>
                  <a:ext uri="{FF2B5EF4-FFF2-40B4-BE49-F238E27FC236}">
                    <a16:creationId xmlns:a16="http://schemas.microsoft.com/office/drawing/2014/main" id="{6E1F834E-9D99-43A1-B8D3-A864A3859955}"/>
                  </a:ext>
                </a:extLst>
              </p:cNvPr>
              <p:cNvGrpSpPr/>
              <p:nvPr/>
            </p:nvGrpSpPr>
            <p:grpSpPr>
              <a:xfrm>
                <a:off x="3830193" y="1066165"/>
                <a:ext cx="5045826" cy="3813808"/>
                <a:chOff x="3682147" y="839743"/>
                <a:chExt cx="5045826" cy="3813808"/>
              </a:xfrm>
            </p:grpSpPr>
            <p:pic>
              <p:nvPicPr>
                <p:cNvPr id="2" name="Picture 1">
                  <a:extLst>
                    <a:ext uri="{FF2B5EF4-FFF2-40B4-BE49-F238E27FC236}">
                      <a16:creationId xmlns:a16="http://schemas.microsoft.com/office/drawing/2014/main" id="{CFE34EE4-2E67-4214-AB97-C93AD7F3E4AF}"/>
                    </a:ext>
                  </a:extLst>
                </p:cNvPr>
                <p:cNvPicPr>
                  <a:picLocks noChangeAspect="1"/>
                </p:cNvPicPr>
                <p:nvPr/>
              </p:nvPicPr>
              <p:blipFill>
                <a:blip r:embed="rId3"/>
                <a:stretch>
                  <a:fillRect/>
                </a:stretch>
              </p:blipFill>
              <p:spPr>
                <a:xfrm>
                  <a:off x="3682147" y="869182"/>
                  <a:ext cx="5045826" cy="3784369"/>
                </a:xfrm>
                <a:prstGeom prst="rect">
                  <a:avLst/>
                </a:prstGeom>
              </p:spPr>
            </p:pic>
            <p:sp>
              <p:nvSpPr>
                <p:cNvPr id="16" name="Abgerundetes Rechteck 9">
                  <a:extLst>
                    <a:ext uri="{FF2B5EF4-FFF2-40B4-BE49-F238E27FC236}">
                      <a16:creationId xmlns:a16="http://schemas.microsoft.com/office/drawing/2014/main" id="{F7101C62-AAD4-49AA-BDB3-A6E65E6C77F3}"/>
                    </a:ext>
                  </a:extLst>
                </p:cNvPr>
                <p:cNvSpPr/>
                <p:nvPr/>
              </p:nvSpPr>
              <p:spPr>
                <a:xfrm>
                  <a:off x="6746646" y="2936968"/>
                  <a:ext cx="560788" cy="28624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solidFill>
                        <a:schemeClr val="accent4"/>
                      </a:solidFill>
                    </a:rPr>
                    <a:t>Water</a:t>
                  </a:r>
                </a:p>
              </p:txBody>
            </p:sp>
            <p:sp>
              <p:nvSpPr>
                <p:cNvPr id="14" name="Abgerundetes Rechteck 9">
                  <a:extLst>
                    <a:ext uri="{FF2B5EF4-FFF2-40B4-BE49-F238E27FC236}">
                      <a16:creationId xmlns:a16="http://schemas.microsoft.com/office/drawing/2014/main" id="{3B372300-E78D-447A-8714-5980238657CF}"/>
                    </a:ext>
                  </a:extLst>
                </p:cNvPr>
                <p:cNvSpPr/>
                <p:nvPr/>
              </p:nvSpPr>
              <p:spPr>
                <a:xfrm>
                  <a:off x="7024678" y="2276388"/>
                  <a:ext cx="703841" cy="28624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solidFill>
                        <a:srgbClr val="92D050"/>
                      </a:solidFill>
                    </a:rPr>
                    <a:t>Cleaning Solution</a:t>
                  </a:r>
                </a:p>
              </p:txBody>
            </p:sp>
            <p:sp>
              <p:nvSpPr>
                <p:cNvPr id="15" name="Abgerundetes Rechteck 9">
                  <a:extLst>
                    <a:ext uri="{FF2B5EF4-FFF2-40B4-BE49-F238E27FC236}">
                      <a16:creationId xmlns:a16="http://schemas.microsoft.com/office/drawing/2014/main" id="{E18A6FED-5D16-4DE4-9EA9-E642032DB071}"/>
                    </a:ext>
                  </a:extLst>
                </p:cNvPr>
                <p:cNvSpPr/>
                <p:nvPr/>
              </p:nvSpPr>
              <p:spPr>
                <a:xfrm>
                  <a:off x="7193841" y="2980908"/>
                  <a:ext cx="830292" cy="28624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solidFill>
                        <a:schemeClr val="accent2">
                          <a:lumMod val="75000"/>
                        </a:schemeClr>
                      </a:solidFill>
                    </a:rPr>
                    <a:t>ImmersionOil</a:t>
                  </a:r>
                </a:p>
              </p:txBody>
            </p:sp>
            <p:sp>
              <p:nvSpPr>
                <p:cNvPr id="18" name="Abgerundetes Rechteck 9">
                  <a:extLst>
                    <a:ext uri="{FF2B5EF4-FFF2-40B4-BE49-F238E27FC236}">
                      <a16:creationId xmlns:a16="http://schemas.microsoft.com/office/drawing/2014/main" id="{487203C2-601C-4155-99E6-B205EF10331A}"/>
                    </a:ext>
                  </a:extLst>
                </p:cNvPr>
                <p:cNvSpPr/>
                <p:nvPr/>
              </p:nvSpPr>
              <p:spPr>
                <a:xfrm>
                  <a:off x="3867974" y="1719759"/>
                  <a:ext cx="1048353" cy="35093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solidFill>
                        <a:schemeClr val="tx1">
                          <a:lumMod val="85000"/>
                          <a:lumOff val="15000"/>
                        </a:schemeClr>
                      </a:solidFill>
                    </a:rPr>
                    <a:t>Lens Paper</a:t>
                  </a:r>
                </a:p>
              </p:txBody>
            </p:sp>
            <p:sp>
              <p:nvSpPr>
                <p:cNvPr id="19" name="Abgerundetes Rechteck 9">
                  <a:extLst>
                    <a:ext uri="{FF2B5EF4-FFF2-40B4-BE49-F238E27FC236}">
                      <a16:creationId xmlns:a16="http://schemas.microsoft.com/office/drawing/2014/main" id="{07F268F9-E647-428E-A80B-F44EE95D30AA}"/>
                    </a:ext>
                  </a:extLst>
                </p:cNvPr>
                <p:cNvSpPr/>
                <p:nvPr/>
              </p:nvSpPr>
              <p:spPr>
                <a:xfrm>
                  <a:off x="7329599" y="839743"/>
                  <a:ext cx="1216689" cy="35093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solidFill>
                        <a:schemeClr val="bg1"/>
                      </a:solidFill>
                    </a:rPr>
                    <a:t>Chamber LED light</a:t>
                  </a:r>
                </a:p>
              </p:txBody>
            </p:sp>
            <p:cxnSp>
              <p:nvCxnSpPr>
                <p:cNvPr id="7" name="Straight Connector 6">
                  <a:extLst>
                    <a:ext uri="{FF2B5EF4-FFF2-40B4-BE49-F238E27FC236}">
                      <a16:creationId xmlns:a16="http://schemas.microsoft.com/office/drawing/2014/main" id="{6141BA52-0EE9-4D69-8E2C-73AFD6AE65E9}"/>
                    </a:ext>
                  </a:extLst>
                </p:cNvPr>
                <p:cNvCxnSpPr/>
                <p:nvPr/>
              </p:nvCxnSpPr>
              <p:spPr>
                <a:xfrm flipH="1">
                  <a:off x="7411632" y="1070760"/>
                  <a:ext cx="84321" cy="9268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BDA3678-633C-4557-8EB0-21C18671AA7E}"/>
                    </a:ext>
                  </a:extLst>
                </p:cNvPr>
                <p:cNvCxnSpPr>
                  <a:cxnSpLocks/>
                </p:cNvCxnSpPr>
                <p:nvPr/>
              </p:nvCxnSpPr>
              <p:spPr>
                <a:xfrm flipH="1" flipV="1">
                  <a:off x="4470991" y="2038992"/>
                  <a:ext cx="101009" cy="122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37EC1D-DA21-4841-B36C-5AE991C97DF4}"/>
                    </a:ext>
                  </a:extLst>
                </p:cNvPr>
                <p:cNvCxnSpPr>
                  <a:cxnSpLocks/>
                </p:cNvCxnSpPr>
                <p:nvPr/>
              </p:nvCxnSpPr>
              <p:spPr>
                <a:xfrm flipV="1">
                  <a:off x="7018623" y="2870791"/>
                  <a:ext cx="48766" cy="15433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E1E33B6-3579-42C5-BC39-606619BD3E04}"/>
                    </a:ext>
                  </a:extLst>
                </p:cNvPr>
                <p:cNvCxnSpPr>
                  <a:cxnSpLocks/>
                  <a:endCxn id="15" idx="0"/>
                </p:cNvCxnSpPr>
                <p:nvPr/>
              </p:nvCxnSpPr>
              <p:spPr>
                <a:xfrm>
                  <a:off x="7453792" y="2870791"/>
                  <a:ext cx="155195" cy="110117"/>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01E1D56-DBA8-41C0-9C9A-39F06CCC500A}"/>
                    </a:ext>
                  </a:extLst>
                </p:cNvPr>
                <p:cNvCxnSpPr>
                  <a:cxnSpLocks/>
                  <a:endCxn id="14" idx="2"/>
                </p:cNvCxnSpPr>
                <p:nvPr/>
              </p:nvCxnSpPr>
              <p:spPr>
                <a:xfrm flipV="1">
                  <a:off x="7329599" y="2562635"/>
                  <a:ext cx="47000" cy="12098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Abgerundetes Rechteck 9">
                  <a:extLst>
                    <a:ext uri="{FF2B5EF4-FFF2-40B4-BE49-F238E27FC236}">
                      <a16:creationId xmlns:a16="http://schemas.microsoft.com/office/drawing/2014/main" id="{C66A946C-790E-4E77-BB67-24461CAF7202}"/>
                    </a:ext>
                  </a:extLst>
                </p:cNvPr>
                <p:cNvSpPr/>
                <p:nvPr/>
              </p:nvSpPr>
              <p:spPr>
                <a:xfrm>
                  <a:off x="5696959" y="2336882"/>
                  <a:ext cx="703841" cy="28624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solidFill>
                        <a:srgbClr val="FF0000"/>
                      </a:solidFill>
                    </a:rPr>
                    <a:t>Control Panel</a:t>
                  </a:r>
                </a:p>
              </p:txBody>
            </p:sp>
            <p:cxnSp>
              <p:nvCxnSpPr>
                <p:cNvPr id="35" name="Straight Connector 34">
                  <a:extLst>
                    <a:ext uri="{FF2B5EF4-FFF2-40B4-BE49-F238E27FC236}">
                      <a16:creationId xmlns:a16="http://schemas.microsoft.com/office/drawing/2014/main" id="{64A0AB71-13CA-4D72-870B-5B9030AAD0E3}"/>
                    </a:ext>
                  </a:extLst>
                </p:cNvPr>
                <p:cNvCxnSpPr>
                  <a:cxnSpLocks/>
                </p:cNvCxnSpPr>
                <p:nvPr/>
              </p:nvCxnSpPr>
              <p:spPr>
                <a:xfrm>
                  <a:off x="6245051" y="2527160"/>
                  <a:ext cx="155749" cy="1785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Abgerundetes Rechteck 9">
                <a:extLst>
                  <a:ext uri="{FF2B5EF4-FFF2-40B4-BE49-F238E27FC236}">
                    <a16:creationId xmlns:a16="http://schemas.microsoft.com/office/drawing/2014/main" id="{A3FAECBE-E514-4389-8056-5BA4E120D832}"/>
                  </a:ext>
                </a:extLst>
              </p:cNvPr>
              <p:cNvSpPr/>
              <p:nvPr/>
            </p:nvSpPr>
            <p:spPr>
              <a:xfrm>
                <a:off x="5862626" y="4147065"/>
                <a:ext cx="1216689" cy="35093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solidFill>
                      <a:schemeClr val="bg1"/>
                    </a:solidFill>
                  </a:rPr>
                  <a:t>Chamber LED light Power</a:t>
                </a:r>
              </a:p>
            </p:txBody>
          </p:sp>
          <p:cxnSp>
            <p:nvCxnSpPr>
              <p:cNvPr id="42" name="Straight Connector 41">
                <a:extLst>
                  <a:ext uri="{FF2B5EF4-FFF2-40B4-BE49-F238E27FC236}">
                    <a16:creationId xmlns:a16="http://schemas.microsoft.com/office/drawing/2014/main" id="{9E9A15CB-3C89-4434-9914-DDB69C4F4E93}"/>
                  </a:ext>
                </a:extLst>
              </p:cNvPr>
              <p:cNvCxnSpPr>
                <a:cxnSpLocks/>
              </p:cNvCxnSpPr>
              <p:nvPr/>
            </p:nvCxnSpPr>
            <p:spPr>
              <a:xfrm flipH="1" flipV="1">
                <a:off x="6640725" y="4466941"/>
                <a:ext cx="45825" cy="1615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Abgerundetes Rechteck 9">
              <a:extLst>
                <a:ext uri="{FF2B5EF4-FFF2-40B4-BE49-F238E27FC236}">
                  <a16:creationId xmlns:a16="http://schemas.microsoft.com/office/drawing/2014/main" id="{5DE95E07-A571-47F1-8FF6-2CDE1408C825}"/>
                </a:ext>
              </a:extLst>
            </p:cNvPr>
            <p:cNvSpPr/>
            <p:nvPr/>
          </p:nvSpPr>
          <p:spPr>
            <a:xfrm>
              <a:off x="8137956" y="2411164"/>
              <a:ext cx="830292" cy="28624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a:solidFill>
                    <a:srgbClr val="0070C0"/>
                  </a:solidFill>
                </a:rPr>
                <a:t>SmartMove Controller</a:t>
              </a:r>
            </a:p>
          </p:txBody>
        </p:sp>
        <p:cxnSp>
          <p:nvCxnSpPr>
            <p:cNvPr id="53" name="Straight Connector 52">
              <a:extLst>
                <a:ext uri="{FF2B5EF4-FFF2-40B4-BE49-F238E27FC236}">
                  <a16:creationId xmlns:a16="http://schemas.microsoft.com/office/drawing/2014/main" id="{1BEF7BAC-6EFB-456E-94A2-3233DA685AC4}"/>
                </a:ext>
              </a:extLst>
            </p:cNvPr>
            <p:cNvCxnSpPr>
              <a:cxnSpLocks/>
            </p:cNvCxnSpPr>
            <p:nvPr/>
          </p:nvCxnSpPr>
          <p:spPr>
            <a:xfrm>
              <a:off x="8137956" y="2550551"/>
              <a:ext cx="1487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pic>
        <p:nvPicPr>
          <p:cNvPr id="57" name="Picture 56">
            <a:extLst>
              <a:ext uri="{FF2B5EF4-FFF2-40B4-BE49-F238E27FC236}">
                <a16:creationId xmlns:a16="http://schemas.microsoft.com/office/drawing/2014/main" id="{D7202F88-30C5-4C32-87FF-ECE890524A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61" b="99387" l="1905" r="99048">
                        <a14:foregroundMark x1="41667" y1="5828" x2="15714" y2="15337"/>
                        <a14:foregroundMark x1="64286" y1="5828" x2="39286" y2="3067"/>
                        <a14:foregroundMark x1="8810" y1="50000" x2="10000" y2="67485"/>
                        <a14:foregroundMark x1="10000" y1="67485" x2="15476" y2="83436"/>
                        <a14:foregroundMark x1="75714" y1="60429" x2="69048" y2="90798"/>
                        <a14:foregroundMark x1="3095" y1="56442" x2="6667" y2="89264"/>
                        <a14:foregroundMark x1="20476" y1="86503" x2="69524" y2="81595"/>
                        <a14:foregroundMark x1="69524" y1="81595" x2="70476" y2="81595"/>
                        <a14:foregroundMark x1="77857" y1="53988" x2="82857" y2="96933"/>
                        <a14:foregroundMark x1="69524" y1="36503" x2="99048" y2="82209"/>
                        <a14:foregroundMark x1="64524" y1="53374" x2="68571" y2="62270"/>
                        <a14:foregroundMark x1="30476" y1="52761" x2="22857" y2="62577"/>
                        <a14:foregroundMark x1="35238" y1="63804" x2="34762" y2="84356"/>
                        <a14:foregroundMark x1="62381" y1="66564" x2="60714" y2="88037"/>
                        <a14:foregroundMark x1="41429" y1="99387" x2="53333" y2="99387"/>
                        <a14:foregroundMark x1="53333" y1="99387" x2="63810" y2="98466"/>
                        <a14:foregroundMark x1="60238" y1="11350" x2="73333" y2="52147"/>
                        <a14:foregroundMark x1="64524" y1="7975" x2="67857" y2="24847"/>
                        <a14:foregroundMark x1="67857" y1="24847" x2="76905" y2="41104"/>
                        <a14:foregroundMark x1="27381" y1="17791" x2="8810" y2="34049"/>
                        <a14:foregroundMark x1="1905" y1="6748" x2="1905" y2="38650"/>
                        <a14:backgroundMark x1="74048" y1="3067" x2="75714" y2="23006"/>
                      </a14:backgroundRemoval>
                    </a14:imgEffect>
                  </a14:imgLayer>
                </a14:imgProps>
              </a:ext>
            </a:extLst>
          </a:blip>
          <a:stretch>
            <a:fillRect/>
          </a:stretch>
        </p:blipFill>
        <p:spPr>
          <a:xfrm>
            <a:off x="2838450" y="4248876"/>
            <a:ext cx="3236259" cy="2511953"/>
          </a:xfrm>
          <a:prstGeom prst="rect">
            <a:avLst/>
          </a:prstGeom>
        </p:spPr>
      </p:pic>
      <p:sp>
        <p:nvSpPr>
          <p:cNvPr id="58" name="Rectangle 57">
            <a:extLst>
              <a:ext uri="{FF2B5EF4-FFF2-40B4-BE49-F238E27FC236}">
                <a16:creationId xmlns:a16="http://schemas.microsoft.com/office/drawing/2014/main" id="{0E2E8820-8D22-495E-829A-717E753FD7A7}"/>
              </a:ext>
            </a:extLst>
          </p:cNvPr>
          <p:cNvSpPr/>
          <p:nvPr/>
        </p:nvSpPr>
        <p:spPr>
          <a:xfrm>
            <a:off x="125801" y="520476"/>
            <a:ext cx="3682426" cy="1200329"/>
          </a:xfrm>
          <a:prstGeom prst="rect">
            <a:avLst/>
          </a:prstGeom>
        </p:spPr>
        <p:txBody>
          <a:bodyPr wrap="square">
            <a:spAutoFit/>
          </a:bodyPr>
          <a:lstStyle/>
          <a:p>
            <a:r>
              <a:rPr lang="en-US" dirty="0"/>
              <a:t>Please clean up the objective lens with ‘</a:t>
            </a:r>
            <a:r>
              <a:rPr lang="en-US" b="1" dirty="0">
                <a:solidFill>
                  <a:schemeClr val="accent6"/>
                </a:solidFill>
              </a:rPr>
              <a:t>cleaning solution</a:t>
            </a:r>
            <a:r>
              <a:rPr lang="en-US" dirty="0"/>
              <a:t>’ and ‘</a:t>
            </a:r>
            <a:r>
              <a:rPr lang="en-US" b="1" dirty="0"/>
              <a:t>lens paper</a:t>
            </a:r>
            <a:r>
              <a:rPr lang="en-US" dirty="0"/>
              <a:t>’ before and after usage the system</a:t>
            </a:r>
          </a:p>
        </p:txBody>
      </p:sp>
      <p:sp>
        <p:nvSpPr>
          <p:cNvPr id="59" name="Rectangle 58">
            <a:extLst>
              <a:ext uri="{FF2B5EF4-FFF2-40B4-BE49-F238E27FC236}">
                <a16:creationId xmlns:a16="http://schemas.microsoft.com/office/drawing/2014/main" id="{36448A4C-6C4F-4167-87F5-3939D59FAC06}"/>
              </a:ext>
            </a:extLst>
          </p:cNvPr>
          <p:cNvSpPr/>
          <p:nvPr/>
        </p:nvSpPr>
        <p:spPr>
          <a:xfrm>
            <a:off x="-8286" y="5946638"/>
            <a:ext cx="2941255" cy="923330"/>
          </a:xfrm>
          <a:prstGeom prst="rect">
            <a:avLst/>
          </a:prstGeom>
        </p:spPr>
        <p:txBody>
          <a:bodyPr wrap="square">
            <a:spAutoFit/>
          </a:bodyPr>
          <a:lstStyle/>
          <a:p>
            <a:r>
              <a:rPr lang="en-US" dirty="0">
                <a:solidFill>
                  <a:srgbClr val="FF0000"/>
                </a:solidFill>
              </a:rPr>
              <a:t>NOTE: Do not use other tissues to clean up objective lens (Lens paper only). </a:t>
            </a:r>
          </a:p>
        </p:txBody>
      </p:sp>
      <p:sp>
        <p:nvSpPr>
          <p:cNvPr id="60" name="Rectangle 59">
            <a:extLst>
              <a:ext uri="{FF2B5EF4-FFF2-40B4-BE49-F238E27FC236}">
                <a16:creationId xmlns:a16="http://schemas.microsoft.com/office/drawing/2014/main" id="{8FA5CEFB-20A4-4A64-8A86-90876909F912}"/>
              </a:ext>
            </a:extLst>
          </p:cNvPr>
          <p:cNvSpPr/>
          <p:nvPr/>
        </p:nvSpPr>
        <p:spPr>
          <a:xfrm>
            <a:off x="93638" y="1754187"/>
            <a:ext cx="3682426" cy="1754326"/>
          </a:xfrm>
          <a:prstGeom prst="rect">
            <a:avLst/>
          </a:prstGeom>
        </p:spPr>
        <p:txBody>
          <a:bodyPr wrap="square">
            <a:spAutoFit/>
          </a:bodyPr>
          <a:lstStyle/>
          <a:p>
            <a:r>
              <a:rPr lang="en-US" dirty="0"/>
              <a:t>Mount the sample on the sample holder, select and put the immersion solution (dry/</a:t>
            </a:r>
            <a:r>
              <a:rPr lang="en-US" b="1" dirty="0">
                <a:solidFill>
                  <a:schemeClr val="accent4"/>
                </a:solidFill>
              </a:rPr>
              <a:t>water</a:t>
            </a:r>
            <a:r>
              <a:rPr lang="en-US" dirty="0"/>
              <a:t>/</a:t>
            </a:r>
            <a:r>
              <a:rPr lang="en-US" b="1" dirty="0">
                <a:solidFill>
                  <a:schemeClr val="accent2"/>
                </a:solidFill>
              </a:rPr>
              <a:t>oil</a:t>
            </a:r>
            <a:r>
              <a:rPr lang="en-US" dirty="0"/>
              <a:t>) on the objective lens, and use the ‘</a:t>
            </a:r>
            <a:r>
              <a:rPr lang="en-US" b="1" dirty="0" err="1">
                <a:solidFill>
                  <a:srgbClr val="0070C0"/>
                </a:solidFill>
              </a:rPr>
              <a:t>smartmove</a:t>
            </a:r>
            <a:r>
              <a:rPr lang="en-US" b="1" dirty="0">
                <a:solidFill>
                  <a:srgbClr val="0070C0"/>
                </a:solidFill>
              </a:rPr>
              <a:t> controller</a:t>
            </a:r>
            <a:r>
              <a:rPr lang="en-US" dirty="0"/>
              <a:t>’ to locate the sample through Eyepieces.</a:t>
            </a:r>
          </a:p>
        </p:txBody>
      </p:sp>
      <p:sp>
        <p:nvSpPr>
          <p:cNvPr id="62" name="Rectangle 61">
            <a:extLst>
              <a:ext uri="{FF2B5EF4-FFF2-40B4-BE49-F238E27FC236}">
                <a16:creationId xmlns:a16="http://schemas.microsoft.com/office/drawing/2014/main" id="{F0D9529E-E600-4428-8519-F229F85F1255}"/>
              </a:ext>
            </a:extLst>
          </p:cNvPr>
          <p:cNvSpPr/>
          <p:nvPr/>
        </p:nvSpPr>
        <p:spPr>
          <a:xfrm>
            <a:off x="42456" y="3638314"/>
            <a:ext cx="2771629" cy="2308324"/>
          </a:xfrm>
          <a:prstGeom prst="rect">
            <a:avLst/>
          </a:prstGeom>
        </p:spPr>
        <p:txBody>
          <a:bodyPr wrap="square">
            <a:spAutoFit/>
          </a:bodyPr>
          <a:lstStyle/>
          <a:p>
            <a:r>
              <a:rPr lang="en-US" dirty="0"/>
              <a:t>Select the ‘bright field (BF)’ and ‘fluorescence (FLUO)’ mode through the </a:t>
            </a:r>
            <a:r>
              <a:rPr lang="en-US" b="1" dirty="0">
                <a:solidFill>
                  <a:srgbClr val="FF0000"/>
                </a:solidFill>
              </a:rPr>
              <a:t>control panel </a:t>
            </a:r>
            <a:r>
              <a:rPr lang="en-US" dirty="0"/>
              <a:t>touch screen. Turn on the ‘transmitted shutter (TL-shutter)’ at BF mode. Select ‘FLUOR-</a:t>
            </a:r>
            <a:r>
              <a:rPr lang="en-US" dirty="0" err="1"/>
              <a:t>Filtercubes</a:t>
            </a:r>
            <a:r>
              <a:rPr lang="en-US" dirty="0"/>
              <a:t>’ at FLUO mode.</a:t>
            </a:r>
            <a:endParaRPr lang="en-US" b="1" dirty="0">
              <a:solidFill>
                <a:srgbClr val="FF0000"/>
              </a:solidFill>
            </a:endParaRPr>
          </a:p>
        </p:txBody>
      </p:sp>
    </p:spTree>
    <p:extLst>
      <p:ext uri="{BB962C8B-B14F-4D97-AF65-F5344CB8AC3E}">
        <p14:creationId xmlns:p14="http://schemas.microsoft.com/office/powerpoint/2010/main" val="2237489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2E8C41D-A6BC-43D8-8EAC-CA88B281EF9A}"/>
              </a:ext>
            </a:extLst>
          </p:cNvPr>
          <p:cNvPicPr>
            <a:picLocks noChangeAspect="1"/>
          </p:cNvPicPr>
          <p:nvPr/>
        </p:nvPicPr>
        <p:blipFill>
          <a:blip r:embed="rId2"/>
          <a:stretch>
            <a:fillRect/>
          </a:stretch>
        </p:blipFill>
        <p:spPr>
          <a:xfrm>
            <a:off x="317799" y="3652193"/>
            <a:ext cx="4572000" cy="2911546"/>
          </a:xfrm>
          <a:prstGeom prst="rect">
            <a:avLst/>
          </a:prstGeom>
        </p:spPr>
      </p:pic>
      <p:sp>
        <p:nvSpPr>
          <p:cNvPr id="4" name="Rectangle 3">
            <a:extLst>
              <a:ext uri="{FF2B5EF4-FFF2-40B4-BE49-F238E27FC236}">
                <a16:creationId xmlns:a16="http://schemas.microsoft.com/office/drawing/2014/main" id="{D8E24A85-50F9-455A-A0E2-784C0476CDFD}"/>
              </a:ext>
            </a:extLst>
          </p:cNvPr>
          <p:cNvSpPr/>
          <p:nvPr/>
        </p:nvSpPr>
        <p:spPr>
          <a:xfrm>
            <a:off x="737483" y="645554"/>
            <a:ext cx="7669033" cy="646331"/>
          </a:xfrm>
          <a:prstGeom prst="rect">
            <a:avLst/>
          </a:prstGeom>
        </p:spPr>
        <p:txBody>
          <a:bodyPr wrap="square">
            <a:spAutoFit/>
          </a:bodyPr>
          <a:lstStyle/>
          <a:p>
            <a:r>
              <a:rPr lang="en-US" dirty="0">
                <a:solidFill>
                  <a:srgbClr val="FF0000"/>
                </a:solidFill>
              </a:rPr>
              <a:t>NOTE: The method must be set up by the Imaging Core Manager and you must be trained to use the method. </a:t>
            </a:r>
          </a:p>
        </p:txBody>
      </p:sp>
      <p:sp>
        <p:nvSpPr>
          <p:cNvPr id="5" name="Rectangle 4">
            <a:extLst>
              <a:ext uri="{FF2B5EF4-FFF2-40B4-BE49-F238E27FC236}">
                <a16:creationId xmlns:a16="http://schemas.microsoft.com/office/drawing/2014/main" id="{4C76BDDB-FE32-4CBE-BFE7-319CAE5E4A5F}"/>
              </a:ext>
            </a:extLst>
          </p:cNvPr>
          <p:cNvSpPr/>
          <p:nvPr/>
        </p:nvSpPr>
        <p:spPr>
          <a:xfrm>
            <a:off x="3166487" y="130397"/>
            <a:ext cx="2811026" cy="369332"/>
          </a:xfrm>
          <a:prstGeom prst="rect">
            <a:avLst/>
          </a:prstGeom>
        </p:spPr>
        <p:txBody>
          <a:bodyPr wrap="none">
            <a:spAutoFit/>
          </a:bodyPr>
          <a:lstStyle/>
          <a:p>
            <a:r>
              <a:rPr lang="en-US" b="1" dirty="0"/>
              <a:t> Load Your Imaging Method</a:t>
            </a:r>
          </a:p>
        </p:txBody>
      </p:sp>
      <p:sp>
        <p:nvSpPr>
          <p:cNvPr id="6" name="Rectangle 5">
            <a:extLst>
              <a:ext uri="{FF2B5EF4-FFF2-40B4-BE49-F238E27FC236}">
                <a16:creationId xmlns:a16="http://schemas.microsoft.com/office/drawing/2014/main" id="{5587875B-1250-4DF7-BA37-99AFBE4BD9B9}"/>
              </a:ext>
            </a:extLst>
          </p:cNvPr>
          <p:cNvSpPr/>
          <p:nvPr/>
        </p:nvSpPr>
        <p:spPr>
          <a:xfrm>
            <a:off x="589086" y="1837604"/>
            <a:ext cx="4725014" cy="1200329"/>
          </a:xfrm>
          <a:prstGeom prst="rect">
            <a:avLst/>
          </a:prstGeom>
        </p:spPr>
        <p:txBody>
          <a:bodyPr wrap="square">
            <a:spAutoFit/>
          </a:bodyPr>
          <a:lstStyle/>
          <a:p>
            <a:r>
              <a:rPr lang="en-US" dirty="0"/>
              <a:t>The easiest way of loading a method is to ‘</a:t>
            </a:r>
            <a:r>
              <a:rPr lang="en-US" b="1" dirty="0">
                <a:solidFill>
                  <a:srgbClr val="FF0000"/>
                </a:solidFill>
              </a:rPr>
              <a:t>open</a:t>
            </a:r>
            <a:r>
              <a:rPr lang="en-US" dirty="0"/>
              <a:t>’ a previously saved .</a:t>
            </a:r>
            <a:r>
              <a:rPr lang="en-US" dirty="0" err="1"/>
              <a:t>lif</a:t>
            </a:r>
            <a:r>
              <a:rPr lang="en-US" dirty="0"/>
              <a:t> file under the “</a:t>
            </a:r>
            <a:r>
              <a:rPr lang="en-US" b="1" dirty="0"/>
              <a:t>Acquire-</a:t>
            </a:r>
            <a:r>
              <a:rPr lang="en-US" b="1" dirty="0">
                <a:solidFill>
                  <a:schemeClr val="accent6"/>
                </a:solidFill>
              </a:rPr>
              <a:t>Open Projects</a:t>
            </a:r>
            <a:r>
              <a:rPr lang="en-US" dirty="0"/>
              <a:t>”, select the desired image and then click the ‘</a:t>
            </a:r>
            <a:r>
              <a:rPr lang="en-US" b="1" dirty="0">
                <a:solidFill>
                  <a:schemeClr val="accent2">
                    <a:lumMod val="75000"/>
                  </a:schemeClr>
                </a:solidFill>
              </a:rPr>
              <a:t>Apply</a:t>
            </a:r>
            <a:r>
              <a:rPr lang="en-US" dirty="0"/>
              <a:t>’ button.</a:t>
            </a:r>
          </a:p>
        </p:txBody>
      </p:sp>
      <p:pic>
        <p:nvPicPr>
          <p:cNvPr id="8" name="Picture 7">
            <a:extLst>
              <a:ext uri="{FF2B5EF4-FFF2-40B4-BE49-F238E27FC236}">
                <a16:creationId xmlns:a16="http://schemas.microsoft.com/office/drawing/2014/main" id="{EB73ACE7-8E48-4CD1-B88B-B1A2D3DF2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100" y="1417046"/>
            <a:ext cx="3401270" cy="5021208"/>
          </a:xfrm>
          <a:prstGeom prst="rect">
            <a:avLst/>
          </a:prstGeom>
        </p:spPr>
      </p:pic>
      <p:sp>
        <p:nvSpPr>
          <p:cNvPr id="9" name="Abgerundetes Rechteck 9">
            <a:extLst>
              <a:ext uri="{FF2B5EF4-FFF2-40B4-BE49-F238E27FC236}">
                <a16:creationId xmlns:a16="http://schemas.microsoft.com/office/drawing/2014/main" id="{98168CE4-B474-450B-B22F-05DBEE26A75A}"/>
              </a:ext>
            </a:extLst>
          </p:cNvPr>
          <p:cNvSpPr/>
          <p:nvPr/>
        </p:nvSpPr>
        <p:spPr>
          <a:xfrm rot="5400000">
            <a:off x="5941536" y="1162802"/>
            <a:ext cx="230588" cy="1101408"/>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Abgerundetes Rechteck 9">
            <a:extLst>
              <a:ext uri="{FF2B5EF4-FFF2-40B4-BE49-F238E27FC236}">
                <a16:creationId xmlns:a16="http://schemas.microsoft.com/office/drawing/2014/main" id="{A1A8CDA0-4005-460D-92D5-6FC3D66C19F2}"/>
              </a:ext>
            </a:extLst>
          </p:cNvPr>
          <p:cNvSpPr/>
          <p:nvPr/>
        </p:nvSpPr>
        <p:spPr>
          <a:xfrm rot="5400000">
            <a:off x="6858000" y="1910229"/>
            <a:ext cx="230588" cy="318052"/>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r Verbinder 10">
            <a:extLst>
              <a:ext uri="{FF2B5EF4-FFF2-40B4-BE49-F238E27FC236}">
                <a16:creationId xmlns:a16="http://schemas.microsoft.com/office/drawing/2014/main" id="{77D14855-F72B-4117-A30B-55C3C5C62EDB}"/>
              </a:ext>
            </a:extLst>
          </p:cNvPr>
          <p:cNvCxnSpPr>
            <a:cxnSpLocks/>
          </p:cNvCxnSpPr>
          <p:nvPr/>
        </p:nvCxnSpPr>
        <p:spPr>
          <a:xfrm flipH="1">
            <a:off x="3510889" y="2184549"/>
            <a:ext cx="3621432" cy="70014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Abgerundetes Rechteck 9">
            <a:extLst>
              <a:ext uri="{FF2B5EF4-FFF2-40B4-BE49-F238E27FC236}">
                <a16:creationId xmlns:a16="http://schemas.microsoft.com/office/drawing/2014/main" id="{F7101C62-AAD4-49AA-BDB3-A6E65E6C77F3}"/>
              </a:ext>
            </a:extLst>
          </p:cNvPr>
          <p:cNvSpPr/>
          <p:nvPr/>
        </p:nvSpPr>
        <p:spPr>
          <a:xfrm rot="5400000">
            <a:off x="7762436" y="5379412"/>
            <a:ext cx="230588" cy="1057571"/>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r Verbinder 10">
            <a:extLst>
              <a:ext uri="{FF2B5EF4-FFF2-40B4-BE49-F238E27FC236}">
                <a16:creationId xmlns:a16="http://schemas.microsoft.com/office/drawing/2014/main" id="{DFE7395C-E5A3-4B44-A0C0-ECA9027F448F}"/>
              </a:ext>
            </a:extLst>
          </p:cNvPr>
          <p:cNvCxnSpPr>
            <a:cxnSpLocks/>
          </p:cNvCxnSpPr>
          <p:nvPr/>
        </p:nvCxnSpPr>
        <p:spPr>
          <a:xfrm flipH="1" flipV="1">
            <a:off x="3291814" y="2952053"/>
            <a:ext cx="4823486" cy="284085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Abgerundetes Rechteck 9">
            <a:extLst>
              <a:ext uri="{FF2B5EF4-FFF2-40B4-BE49-F238E27FC236}">
                <a16:creationId xmlns:a16="http://schemas.microsoft.com/office/drawing/2014/main" id="{2072A44B-93BC-43C4-93F4-1F919DB57C8F}"/>
              </a:ext>
            </a:extLst>
          </p:cNvPr>
          <p:cNvSpPr/>
          <p:nvPr/>
        </p:nvSpPr>
        <p:spPr>
          <a:xfrm rot="5400000">
            <a:off x="6190779" y="1910229"/>
            <a:ext cx="230588" cy="31805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3" name="Gerader Verbinder 10">
            <a:extLst>
              <a:ext uri="{FF2B5EF4-FFF2-40B4-BE49-F238E27FC236}">
                <a16:creationId xmlns:a16="http://schemas.microsoft.com/office/drawing/2014/main" id="{983E37D8-92AA-4C12-AA44-598C31ADDC04}"/>
              </a:ext>
            </a:extLst>
          </p:cNvPr>
          <p:cNvCxnSpPr>
            <a:cxnSpLocks/>
          </p:cNvCxnSpPr>
          <p:nvPr/>
        </p:nvCxnSpPr>
        <p:spPr>
          <a:xfrm flipH="1" flipV="1">
            <a:off x="5231218" y="2034735"/>
            <a:ext cx="880420" cy="82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2B9E76B-5B96-483C-B602-38297D01B718}"/>
              </a:ext>
            </a:extLst>
          </p:cNvPr>
          <p:cNvSpPr/>
          <p:nvPr/>
        </p:nvSpPr>
        <p:spPr>
          <a:xfrm>
            <a:off x="317799" y="3227658"/>
            <a:ext cx="1421801" cy="461665"/>
          </a:xfrm>
          <a:prstGeom prst="rect">
            <a:avLst/>
          </a:prstGeom>
        </p:spPr>
        <p:txBody>
          <a:bodyPr wrap="square">
            <a:spAutoFit/>
          </a:bodyPr>
          <a:lstStyle/>
          <a:p>
            <a:r>
              <a:rPr lang="en-US" sz="2400" b="1" dirty="0"/>
              <a:t>Or:</a:t>
            </a:r>
          </a:p>
        </p:txBody>
      </p:sp>
    </p:spTree>
    <p:extLst>
      <p:ext uri="{BB962C8B-B14F-4D97-AF65-F5344CB8AC3E}">
        <p14:creationId xmlns:p14="http://schemas.microsoft.com/office/powerpoint/2010/main" val="258820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9529605-6BB4-4171-B9C4-A8AA62DD669A}"/>
              </a:ext>
            </a:extLst>
          </p:cNvPr>
          <p:cNvPicPr>
            <a:picLocks noChangeAspect="1"/>
          </p:cNvPicPr>
          <p:nvPr/>
        </p:nvPicPr>
        <p:blipFill rotWithShape="1">
          <a:blip r:embed="rId2">
            <a:extLst>
              <a:ext uri="{28A0092B-C50C-407E-A947-70E740481C1C}">
                <a14:useLocalDpi xmlns:a14="http://schemas.microsoft.com/office/drawing/2010/main" val="0"/>
              </a:ext>
            </a:extLst>
          </a:blip>
          <a:srcRect b="26667"/>
          <a:stretch/>
        </p:blipFill>
        <p:spPr>
          <a:xfrm>
            <a:off x="3280889" y="578788"/>
            <a:ext cx="2272503" cy="4193384"/>
          </a:xfrm>
          <a:prstGeom prst="rect">
            <a:avLst/>
          </a:prstGeom>
        </p:spPr>
      </p:pic>
      <p:sp>
        <p:nvSpPr>
          <p:cNvPr id="5" name="Rectangle 4">
            <a:extLst>
              <a:ext uri="{FF2B5EF4-FFF2-40B4-BE49-F238E27FC236}">
                <a16:creationId xmlns:a16="http://schemas.microsoft.com/office/drawing/2014/main" id="{4C76BDDB-FE32-4CBE-BFE7-319CAE5E4A5F}"/>
              </a:ext>
            </a:extLst>
          </p:cNvPr>
          <p:cNvSpPr/>
          <p:nvPr/>
        </p:nvSpPr>
        <p:spPr>
          <a:xfrm>
            <a:off x="3445209" y="-15197"/>
            <a:ext cx="1943865" cy="369332"/>
          </a:xfrm>
          <a:prstGeom prst="rect">
            <a:avLst/>
          </a:prstGeom>
        </p:spPr>
        <p:txBody>
          <a:bodyPr wrap="none">
            <a:spAutoFit/>
          </a:bodyPr>
          <a:lstStyle/>
          <a:p>
            <a:r>
              <a:rPr lang="en-US" b="1" dirty="0"/>
              <a:t> Image Acquisition</a:t>
            </a:r>
          </a:p>
        </p:txBody>
      </p:sp>
      <p:sp>
        <p:nvSpPr>
          <p:cNvPr id="18" name="Rectangle 17">
            <a:extLst>
              <a:ext uri="{FF2B5EF4-FFF2-40B4-BE49-F238E27FC236}">
                <a16:creationId xmlns:a16="http://schemas.microsoft.com/office/drawing/2014/main" id="{715E797F-2D27-43A2-AD55-71087BD60306}"/>
              </a:ext>
            </a:extLst>
          </p:cNvPr>
          <p:cNvSpPr/>
          <p:nvPr/>
        </p:nvSpPr>
        <p:spPr>
          <a:xfrm>
            <a:off x="275758" y="5193089"/>
            <a:ext cx="8592484" cy="1200329"/>
          </a:xfrm>
          <a:prstGeom prst="rect">
            <a:avLst/>
          </a:prstGeom>
        </p:spPr>
        <p:txBody>
          <a:bodyPr wrap="square">
            <a:spAutoFit/>
          </a:bodyPr>
          <a:lstStyle/>
          <a:p>
            <a:r>
              <a:rPr lang="en-US" dirty="0"/>
              <a:t>‘</a:t>
            </a:r>
            <a:r>
              <a:rPr lang="en-US" b="1" dirty="0"/>
              <a:t>Live</a:t>
            </a:r>
            <a:r>
              <a:rPr lang="en-US" dirty="0"/>
              <a:t>’ is continuous imaging for finding the Region of interest (ROI), optimizing imaging conditions (Images will not be saved). </a:t>
            </a:r>
          </a:p>
          <a:p>
            <a:r>
              <a:rPr lang="en-US" dirty="0"/>
              <a:t>‘</a:t>
            </a:r>
            <a:r>
              <a:rPr lang="en-US" b="1" dirty="0"/>
              <a:t>Capture image</a:t>
            </a:r>
            <a:r>
              <a:rPr lang="en-US" dirty="0"/>
              <a:t>’ is used to save single image.</a:t>
            </a:r>
          </a:p>
          <a:p>
            <a:r>
              <a:rPr lang="en-US" dirty="0"/>
              <a:t>‘</a:t>
            </a:r>
            <a:r>
              <a:rPr lang="en-US" b="1" dirty="0"/>
              <a:t>Start</a:t>
            </a:r>
            <a:r>
              <a:rPr lang="en-US" dirty="0"/>
              <a:t>’ is used to save image stacks ( Z-stack, time lapse, tiling etc.)</a:t>
            </a:r>
          </a:p>
        </p:txBody>
      </p:sp>
      <p:grpSp>
        <p:nvGrpSpPr>
          <p:cNvPr id="3" name="Group 2">
            <a:extLst>
              <a:ext uri="{FF2B5EF4-FFF2-40B4-BE49-F238E27FC236}">
                <a16:creationId xmlns:a16="http://schemas.microsoft.com/office/drawing/2014/main" id="{BEC669DF-734A-4F17-AE4A-565698275B06}"/>
              </a:ext>
            </a:extLst>
          </p:cNvPr>
          <p:cNvGrpSpPr/>
          <p:nvPr/>
        </p:nvGrpSpPr>
        <p:grpSpPr>
          <a:xfrm>
            <a:off x="1968689" y="4805439"/>
            <a:ext cx="5425565" cy="356552"/>
            <a:chOff x="3113751" y="3502597"/>
            <a:chExt cx="5425565" cy="356552"/>
          </a:xfrm>
        </p:grpSpPr>
        <p:pic>
          <p:nvPicPr>
            <p:cNvPr id="37" name="Picture 36">
              <a:extLst>
                <a:ext uri="{FF2B5EF4-FFF2-40B4-BE49-F238E27FC236}">
                  <a16:creationId xmlns:a16="http://schemas.microsoft.com/office/drawing/2014/main" id="{26827D78-7686-4F5D-80E9-385847610434}"/>
                </a:ext>
              </a:extLst>
            </p:cNvPr>
            <p:cNvPicPr>
              <a:picLocks noChangeAspect="1"/>
            </p:cNvPicPr>
            <p:nvPr/>
          </p:nvPicPr>
          <p:blipFill rotWithShape="1">
            <a:blip r:embed="rId3"/>
            <a:srcRect t="96410"/>
            <a:stretch/>
          </p:blipFill>
          <p:spPr>
            <a:xfrm>
              <a:off x="3113751" y="3566709"/>
              <a:ext cx="5293895" cy="206251"/>
            </a:xfrm>
            <a:prstGeom prst="rect">
              <a:avLst/>
            </a:prstGeom>
          </p:spPr>
        </p:pic>
        <p:sp>
          <p:nvSpPr>
            <p:cNvPr id="38" name="Rectangle: Rounded Corners 37">
              <a:extLst>
                <a:ext uri="{FF2B5EF4-FFF2-40B4-BE49-F238E27FC236}">
                  <a16:creationId xmlns:a16="http://schemas.microsoft.com/office/drawing/2014/main" id="{3D0FB7F8-1EF8-4561-B626-9FBD29CCF0A6}"/>
                </a:ext>
              </a:extLst>
            </p:cNvPr>
            <p:cNvSpPr/>
            <p:nvPr/>
          </p:nvSpPr>
          <p:spPr>
            <a:xfrm>
              <a:off x="3246347" y="3507177"/>
              <a:ext cx="720969" cy="3516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Live</a:t>
              </a:r>
            </a:p>
          </p:txBody>
        </p:sp>
        <p:sp>
          <p:nvSpPr>
            <p:cNvPr id="39" name="Rectangle: Rounded Corners 38">
              <a:extLst>
                <a:ext uri="{FF2B5EF4-FFF2-40B4-BE49-F238E27FC236}">
                  <a16:creationId xmlns:a16="http://schemas.microsoft.com/office/drawing/2014/main" id="{A43C872C-4B9E-439C-AB2B-670DAD884F4D}"/>
                </a:ext>
              </a:extLst>
            </p:cNvPr>
            <p:cNvSpPr/>
            <p:nvPr/>
          </p:nvSpPr>
          <p:spPr>
            <a:xfrm>
              <a:off x="6990575" y="3502597"/>
              <a:ext cx="988883" cy="3516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Capture Image</a:t>
              </a:r>
            </a:p>
          </p:txBody>
        </p:sp>
        <p:sp>
          <p:nvSpPr>
            <p:cNvPr id="40" name="Rectangle: Rounded Corners 39">
              <a:extLst>
                <a:ext uri="{FF2B5EF4-FFF2-40B4-BE49-F238E27FC236}">
                  <a16:creationId xmlns:a16="http://schemas.microsoft.com/office/drawing/2014/main" id="{4B1B9F53-B377-430F-AB0D-17DC3FFB846D}"/>
                </a:ext>
              </a:extLst>
            </p:cNvPr>
            <p:cNvSpPr/>
            <p:nvPr/>
          </p:nvSpPr>
          <p:spPr>
            <a:xfrm>
              <a:off x="7818347" y="3507457"/>
              <a:ext cx="720969" cy="3516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Start</a:t>
              </a:r>
            </a:p>
          </p:txBody>
        </p:sp>
      </p:grpSp>
      <p:sp>
        <p:nvSpPr>
          <p:cNvPr id="41" name="Rectangle 40">
            <a:extLst>
              <a:ext uri="{FF2B5EF4-FFF2-40B4-BE49-F238E27FC236}">
                <a16:creationId xmlns:a16="http://schemas.microsoft.com/office/drawing/2014/main" id="{54009052-4139-437C-9CB4-187C2F6B84B7}"/>
              </a:ext>
            </a:extLst>
          </p:cNvPr>
          <p:cNvSpPr/>
          <p:nvPr/>
        </p:nvSpPr>
        <p:spPr>
          <a:xfrm>
            <a:off x="598974" y="926436"/>
            <a:ext cx="2523448" cy="369332"/>
          </a:xfrm>
          <a:prstGeom prst="rect">
            <a:avLst/>
          </a:prstGeom>
        </p:spPr>
        <p:txBody>
          <a:bodyPr wrap="none">
            <a:spAutoFit/>
          </a:bodyPr>
          <a:lstStyle/>
          <a:p>
            <a:r>
              <a:rPr lang="en-US" dirty="0"/>
              <a:t>Select the </a:t>
            </a:r>
            <a:r>
              <a:rPr lang="en-US" b="1" dirty="0">
                <a:solidFill>
                  <a:srgbClr val="00B0F0"/>
                </a:solidFill>
              </a:rPr>
              <a:t>Imaging Mode</a:t>
            </a:r>
          </a:p>
        </p:txBody>
      </p:sp>
      <p:sp>
        <p:nvSpPr>
          <p:cNvPr id="42" name="Rectangle 41">
            <a:extLst>
              <a:ext uri="{FF2B5EF4-FFF2-40B4-BE49-F238E27FC236}">
                <a16:creationId xmlns:a16="http://schemas.microsoft.com/office/drawing/2014/main" id="{6FB06402-4483-4D12-BC1E-2FCD3FF4E77F}"/>
              </a:ext>
            </a:extLst>
          </p:cNvPr>
          <p:cNvSpPr/>
          <p:nvPr/>
        </p:nvSpPr>
        <p:spPr>
          <a:xfrm>
            <a:off x="724341" y="1678649"/>
            <a:ext cx="1920910" cy="369332"/>
          </a:xfrm>
          <a:prstGeom prst="rect">
            <a:avLst/>
          </a:prstGeom>
        </p:spPr>
        <p:txBody>
          <a:bodyPr wrap="none">
            <a:spAutoFit/>
          </a:bodyPr>
          <a:lstStyle/>
          <a:p>
            <a:r>
              <a:rPr lang="en-US" dirty="0"/>
              <a:t>Set the </a:t>
            </a:r>
            <a:r>
              <a:rPr lang="en-US" b="1" dirty="0">
                <a:solidFill>
                  <a:srgbClr val="00B0F0"/>
                </a:solidFill>
              </a:rPr>
              <a:t>Resolution</a:t>
            </a:r>
          </a:p>
        </p:txBody>
      </p:sp>
      <p:sp>
        <p:nvSpPr>
          <p:cNvPr id="43" name="Rectangle 42">
            <a:extLst>
              <a:ext uri="{FF2B5EF4-FFF2-40B4-BE49-F238E27FC236}">
                <a16:creationId xmlns:a16="http://schemas.microsoft.com/office/drawing/2014/main" id="{B6F29840-92A2-4F40-BF05-1B2FEFFB0AA5}"/>
              </a:ext>
            </a:extLst>
          </p:cNvPr>
          <p:cNvSpPr/>
          <p:nvPr/>
        </p:nvSpPr>
        <p:spPr>
          <a:xfrm>
            <a:off x="1384422" y="2246196"/>
            <a:ext cx="1433726" cy="369332"/>
          </a:xfrm>
          <a:prstGeom prst="rect">
            <a:avLst/>
          </a:prstGeom>
        </p:spPr>
        <p:txBody>
          <a:bodyPr wrap="none">
            <a:spAutoFit/>
          </a:bodyPr>
          <a:lstStyle/>
          <a:p>
            <a:r>
              <a:rPr lang="en-US" dirty="0"/>
              <a:t>Set the </a:t>
            </a:r>
            <a:r>
              <a:rPr lang="en-US" b="1" dirty="0">
                <a:solidFill>
                  <a:srgbClr val="00B0F0"/>
                </a:solidFill>
              </a:rPr>
              <a:t>Zoom</a:t>
            </a:r>
          </a:p>
        </p:txBody>
      </p:sp>
      <p:sp>
        <p:nvSpPr>
          <p:cNvPr id="44" name="Rectangle 43">
            <a:extLst>
              <a:ext uri="{FF2B5EF4-FFF2-40B4-BE49-F238E27FC236}">
                <a16:creationId xmlns:a16="http://schemas.microsoft.com/office/drawing/2014/main" id="{C214A7D8-34B8-44CD-B86F-8A98A648B2E2}"/>
              </a:ext>
            </a:extLst>
          </p:cNvPr>
          <p:cNvSpPr/>
          <p:nvPr/>
        </p:nvSpPr>
        <p:spPr>
          <a:xfrm>
            <a:off x="297540" y="2822916"/>
            <a:ext cx="2774512" cy="1754326"/>
          </a:xfrm>
          <a:prstGeom prst="rect">
            <a:avLst/>
          </a:prstGeom>
        </p:spPr>
        <p:txBody>
          <a:bodyPr wrap="square">
            <a:spAutoFit/>
          </a:bodyPr>
          <a:lstStyle/>
          <a:p>
            <a:r>
              <a:rPr lang="en-US" dirty="0"/>
              <a:t>The orientation of the acquired image may appear differently than the view through the eyepieces. This is dependent on the setup of the field “</a:t>
            </a:r>
            <a:r>
              <a:rPr lang="en-US" b="1" dirty="0">
                <a:solidFill>
                  <a:srgbClr val="00B0F0"/>
                </a:solidFill>
              </a:rPr>
              <a:t>Rotation</a:t>
            </a:r>
            <a:r>
              <a:rPr lang="en-US" dirty="0"/>
              <a:t>”</a:t>
            </a:r>
          </a:p>
        </p:txBody>
      </p:sp>
      <p:sp>
        <p:nvSpPr>
          <p:cNvPr id="45" name="Rectangle 44">
            <a:extLst>
              <a:ext uri="{FF2B5EF4-FFF2-40B4-BE49-F238E27FC236}">
                <a16:creationId xmlns:a16="http://schemas.microsoft.com/office/drawing/2014/main" id="{4F452BE9-A9B5-4BE2-BF78-764B5542EB94}"/>
              </a:ext>
            </a:extLst>
          </p:cNvPr>
          <p:cNvSpPr/>
          <p:nvPr/>
        </p:nvSpPr>
        <p:spPr>
          <a:xfrm>
            <a:off x="6016133" y="3526098"/>
            <a:ext cx="2126512" cy="1200329"/>
          </a:xfrm>
          <a:prstGeom prst="rect">
            <a:avLst/>
          </a:prstGeom>
        </p:spPr>
        <p:txBody>
          <a:bodyPr wrap="square">
            <a:spAutoFit/>
          </a:bodyPr>
          <a:lstStyle/>
          <a:p>
            <a:r>
              <a:rPr lang="en-US" dirty="0"/>
              <a:t>Set the Pinhole, usually the default (</a:t>
            </a:r>
            <a:r>
              <a:rPr lang="en-US" b="1" dirty="0">
                <a:solidFill>
                  <a:srgbClr val="00B0F0"/>
                </a:solidFill>
              </a:rPr>
              <a:t>1 Airy Disk</a:t>
            </a:r>
            <a:r>
              <a:rPr lang="en-US" dirty="0"/>
              <a:t>) is used for confocal imaging. </a:t>
            </a:r>
          </a:p>
        </p:txBody>
      </p:sp>
      <p:sp>
        <p:nvSpPr>
          <p:cNvPr id="46" name="Rectangle 45">
            <a:extLst>
              <a:ext uri="{FF2B5EF4-FFF2-40B4-BE49-F238E27FC236}">
                <a16:creationId xmlns:a16="http://schemas.microsoft.com/office/drawing/2014/main" id="{BF8A91D1-A8E5-4EEA-A457-0AFB0C7DB596}"/>
              </a:ext>
            </a:extLst>
          </p:cNvPr>
          <p:cNvSpPr/>
          <p:nvPr/>
        </p:nvSpPr>
        <p:spPr>
          <a:xfrm>
            <a:off x="5980241" y="909959"/>
            <a:ext cx="2126513" cy="2031325"/>
          </a:xfrm>
          <a:prstGeom prst="rect">
            <a:avLst/>
          </a:prstGeom>
        </p:spPr>
        <p:txBody>
          <a:bodyPr wrap="square">
            <a:spAutoFit/>
          </a:bodyPr>
          <a:lstStyle/>
          <a:p>
            <a:r>
              <a:rPr lang="en-US" dirty="0"/>
              <a:t>Set Line or Frame Average and Line or Frame </a:t>
            </a:r>
            <a:r>
              <a:rPr lang="en-US" dirty="0" err="1"/>
              <a:t>Accu</a:t>
            </a:r>
            <a:r>
              <a:rPr lang="en-US" dirty="0"/>
              <a:t> (accumulation) to achieve better SNR for week fluorescence signals.</a:t>
            </a:r>
          </a:p>
        </p:txBody>
      </p:sp>
      <p:cxnSp>
        <p:nvCxnSpPr>
          <p:cNvPr id="48" name="Straight Arrow Connector 47">
            <a:extLst>
              <a:ext uri="{FF2B5EF4-FFF2-40B4-BE49-F238E27FC236}">
                <a16:creationId xmlns:a16="http://schemas.microsoft.com/office/drawing/2014/main" id="{27624D14-6C0C-48B3-B467-36641532AE2C}"/>
              </a:ext>
            </a:extLst>
          </p:cNvPr>
          <p:cNvCxnSpPr>
            <a:cxnSpLocks/>
          </p:cNvCxnSpPr>
          <p:nvPr/>
        </p:nvCxnSpPr>
        <p:spPr>
          <a:xfrm>
            <a:off x="3035961" y="1138368"/>
            <a:ext cx="732397" cy="11936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125911A-10DD-4E1F-B003-ECDA3CDBE623}"/>
              </a:ext>
            </a:extLst>
          </p:cNvPr>
          <p:cNvCxnSpPr>
            <a:cxnSpLocks/>
          </p:cNvCxnSpPr>
          <p:nvPr/>
        </p:nvCxnSpPr>
        <p:spPr>
          <a:xfrm>
            <a:off x="2572814" y="1863315"/>
            <a:ext cx="1584516"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B486B42-AB99-4F44-AAB7-678C9ED78BDA}"/>
              </a:ext>
            </a:extLst>
          </p:cNvPr>
          <p:cNvCxnSpPr>
            <a:cxnSpLocks/>
          </p:cNvCxnSpPr>
          <p:nvPr/>
        </p:nvCxnSpPr>
        <p:spPr>
          <a:xfrm>
            <a:off x="2758054" y="2449898"/>
            <a:ext cx="695732" cy="1900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A6BF722-823F-4C48-B3CB-12A94AB8EAEF}"/>
              </a:ext>
            </a:extLst>
          </p:cNvPr>
          <p:cNvCxnSpPr>
            <a:cxnSpLocks/>
          </p:cNvCxnSpPr>
          <p:nvPr/>
        </p:nvCxnSpPr>
        <p:spPr>
          <a:xfrm>
            <a:off x="2469258" y="4433762"/>
            <a:ext cx="1238432" cy="1487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EA152B6-8B88-4F1D-92F5-7423553454D6}"/>
              </a:ext>
            </a:extLst>
          </p:cNvPr>
          <p:cNvSpPr/>
          <p:nvPr/>
        </p:nvSpPr>
        <p:spPr>
          <a:xfrm>
            <a:off x="3453786" y="3413670"/>
            <a:ext cx="1238432" cy="76643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B007D77A-854C-4613-8A9B-E9284619BDF0}"/>
              </a:ext>
            </a:extLst>
          </p:cNvPr>
          <p:cNvCxnSpPr>
            <a:cxnSpLocks/>
            <a:stCxn id="46" idx="1"/>
          </p:cNvCxnSpPr>
          <p:nvPr/>
        </p:nvCxnSpPr>
        <p:spPr>
          <a:xfrm flipH="1">
            <a:off x="4692218" y="1925622"/>
            <a:ext cx="1288023" cy="150337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479F4F5-A3F9-4140-852D-EEB02AAE099B}"/>
              </a:ext>
            </a:extLst>
          </p:cNvPr>
          <p:cNvCxnSpPr>
            <a:cxnSpLocks/>
            <a:stCxn id="45" idx="1"/>
          </p:cNvCxnSpPr>
          <p:nvPr/>
        </p:nvCxnSpPr>
        <p:spPr>
          <a:xfrm flipH="1">
            <a:off x="5389074" y="4126263"/>
            <a:ext cx="627059" cy="50685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796B68A2-A65C-4770-86B0-0593FF1CD7B6}"/>
              </a:ext>
            </a:extLst>
          </p:cNvPr>
          <p:cNvSpPr/>
          <p:nvPr/>
        </p:nvSpPr>
        <p:spPr>
          <a:xfrm>
            <a:off x="297540" y="6337273"/>
            <a:ext cx="8592484" cy="369332"/>
          </a:xfrm>
          <a:prstGeom prst="rect">
            <a:avLst/>
          </a:prstGeom>
        </p:spPr>
        <p:txBody>
          <a:bodyPr wrap="square">
            <a:spAutoFit/>
          </a:bodyPr>
          <a:lstStyle/>
          <a:p>
            <a:r>
              <a:rPr lang="en-US" dirty="0">
                <a:solidFill>
                  <a:srgbClr val="FF0000"/>
                </a:solidFill>
              </a:rPr>
              <a:t>NOTE: Pixel size must be ½ the expected particle size</a:t>
            </a:r>
          </a:p>
        </p:txBody>
      </p:sp>
    </p:spTree>
    <p:extLst>
      <p:ext uri="{BB962C8B-B14F-4D97-AF65-F5344CB8AC3E}">
        <p14:creationId xmlns:p14="http://schemas.microsoft.com/office/powerpoint/2010/main" val="2689000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76BDDB-FE32-4CBE-BFE7-319CAE5E4A5F}"/>
              </a:ext>
            </a:extLst>
          </p:cNvPr>
          <p:cNvSpPr/>
          <p:nvPr/>
        </p:nvSpPr>
        <p:spPr>
          <a:xfrm>
            <a:off x="3554252" y="74278"/>
            <a:ext cx="2035494" cy="369332"/>
          </a:xfrm>
          <a:prstGeom prst="rect">
            <a:avLst/>
          </a:prstGeom>
        </p:spPr>
        <p:txBody>
          <a:bodyPr wrap="none">
            <a:spAutoFit/>
          </a:bodyPr>
          <a:lstStyle/>
          <a:p>
            <a:r>
              <a:rPr lang="en-US" b="1" dirty="0"/>
              <a:t> Tuning the Laser(s)</a:t>
            </a:r>
          </a:p>
        </p:txBody>
      </p:sp>
      <p:grpSp>
        <p:nvGrpSpPr>
          <p:cNvPr id="49" name="Group 48">
            <a:extLst>
              <a:ext uri="{FF2B5EF4-FFF2-40B4-BE49-F238E27FC236}">
                <a16:creationId xmlns:a16="http://schemas.microsoft.com/office/drawing/2014/main" id="{6288D7BF-DEA8-431B-AB21-8BAA5C096F82}"/>
              </a:ext>
            </a:extLst>
          </p:cNvPr>
          <p:cNvGrpSpPr/>
          <p:nvPr/>
        </p:nvGrpSpPr>
        <p:grpSpPr>
          <a:xfrm>
            <a:off x="852734" y="620081"/>
            <a:ext cx="7438530" cy="2052781"/>
            <a:chOff x="852734" y="1305881"/>
            <a:chExt cx="7438530" cy="2052781"/>
          </a:xfrm>
        </p:grpSpPr>
        <p:pic>
          <p:nvPicPr>
            <p:cNvPr id="3" name="Picture 2">
              <a:extLst>
                <a:ext uri="{FF2B5EF4-FFF2-40B4-BE49-F238E27FC236}">
                  <a16:creationId xmlns:a16="http://schemas.microsoft.com/office/drawing/2014/main" id="{2895667F-AEA7-4649-9EA1-D9637D3BF566}"/>
                </a:ext>
              </a:extLst>
            </p:cNvPr>
            <p:cNvPicPr>
              <a:picLocks noChangeAspect="1"/>
            </p:cNvPicPr>
            <p:nvPr/>
          </p:nvPicPr>
          <p:blipFill rotWithShape="1">
            <a:blip r:embed="rId2">
              <a:extLst>
                <a:ext uri="{28A0092B-C50C-407E-A947-70E740481C1C}">
                  <a14:useLocalDpi xmlns:a14="http://schemas.microsoft.com/office/drawing/2010/main" val="0"/>
                </a:ext>
              </a:extLst>
            </a:blip>
            <a:srcRect b="45295"/>
            <a:stretch/>
          </p:blipFill>
          <p:spPr>
            <a:xfrm>
              <a:off x="852734" y="1305881"/>
              <a:ext cx="7438530" cy="2052781"/>
            </a:xfrm>
            <a:prstGeom prst="rect">
              <a:avLst/>
            </a:prstGeom>
          </p:spPr>
        </p:pic>
        <p:cxnSp>
          <p:nvCxnSpPr>
            <p:cNvPr id="14" name="Straight Connector 13">
              <a:extLst>
                <a:ext uri="{FF2B5EF4-FFF2-40B4-BE49-F238E27FC236}">
                  <a16:creationId xmlns:a16="http://schemas.microsoft.com/office/drawing/2014/main" id="{FEEE4B65-67CE-4CE6-8112-4CEABE6CAA56}"/>
                </a:ext>
              </a:extLst>
            </p:cNvPr>
            <p:cNvCxnSpPr>
              <a:cxnSpLocks/>
            </p:cNvCxnSpPr>
            <p:nvPr/>
          </p:nvCxnSpPr>
          <p:spPr>
            <a:xfrm flipV="1">
              <a:off x="1266092" y="2831122"/>
              <a:ext cx="193431" cy="879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BD8670-791B-4923-AE8E-AD325C9C293E}"/>
                </a:ext>
              </a:extLst>
            </p:cNvPr>
            <p:cNvCxnSpPr>
              <a:cxnSpLocks/>
            </p:cNvCxnSpPr>
            <p:nvPr/>
          </p:nvCxnSpPr>
          <p:spPr>
            <a:xfrm>
              <a:off x="1969477" y="2831123"/>
              <a:ext cx="193431" cy="879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F5D61B7-3F91-4BD7-A600-FC116BE70487}"/>
                </a:ext>
              </a:extLst>
            </p:cNvPr>
            <p:cNvSpPr txBox="1"/>
            <p:nvPr/>
          </p:nvSpPr>
          <p:spPr>
            <a:xfrm>
              <a:off x="1200454" y="2507956"/>
              <a:ext cx="1081454" cy="461665"/>
            </a:xfrm>
            <a:prstGeom prst="rect">
              <a:avLst/>
            </a:prstGeom>
            <a:noFill/>
            <a:ln>
              <a:noFill/>
            </a:ln>
          </p:spPr>
          <p:txBody>
            <a:bodyPr wrap="square" rtlCol="0">
              <a:spAutoFit/>
            </a:bodyPr>
            <a:lstStyle/>
            <a:p>
              <a:pPr algn="ctr"/>
              <a:r>
                <a:rPr lang="en-US" sz="1200" b="1" dirty="0">
                  <a:solidFill>
                    <a:srgbClr val="FF0000"/>
                  </a:solidFill>
                </a:rPr>
                <a:t>Wavelength</a:t>
              </a:r>
            </a:p>
            <a:p>
              <a:pPr algn="ctr"/>
              <a:r>
                <a:rPr lang="en-US" sz="1200" b="1" dirty="0">
                  <a:solidFill>
                    <a:srgbClr val="FF0000"/>
                  </a:solidFill>
                </a:rPr>
                <a:t>Fixed</a:t>
              </a:r>
            </a:p>
          </p:txBody>
        </p:sp>
        <p:cxnSp>
          <p:nvCxnSpPr>
            <p:cNvPr id="26" name="Straight Connector 25">
              <a:extLst>
                <a:ext uri="{FF2B5EF4-FFF2-40B4-BE49-F238E27FC236}">
                  <a16:creationId xmlns:a16="http://schemas.microsoft.com/office/drawing/2014/main" id="{94E93C19-8DBB-470B-9B30-D89C6C765238}"/>
                </a:ext>
              </a:extLst>
            </p:cNvPr>
            <p:cNvCxnSpPr>
              <a:cxnSpLocks/>
            </p:cNvCxnSpPr>
            <p:nvPr/>
          </p:nvCxnSpPr>
          <p:spPr>
            <a:xfrm flipV="1">
              <a:off x="2224758" y="2969622"/>
              <a:ext cx="201919" cy="15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E1B7D6C-0417-429B-B3E9-0A2A42BDD803}"/>
                </a:ext>
              </a:extLst>
            </p:cNvPr>
            <p:cNvCxnSpPr>
              <a:cxnSpLocks/>
            </p:cNvCxnSpPr>
            <p:nvPr/>
          </p:nvCxnSpPr>
          <p:spPr>
            <a:xfrm flipH="1">
              <a:off x="3707479" y="2969621"/>
              <a:ext cx="301814" cy="155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510569D-2DD1-44D0-96BF-555040C17009}"/>
                </a:ext>
              </a:extLst>
            </p:cNvPr>
            <p:cNvSpPr txBox="1"/>
            <p:nvPr/>
          </p:nvSpPr>
          <p:spPr>
            <a:xfrm>
              <a:off x="2339058" y="2594847"/>
              <a:ext cx="683726" cy="461665"/>
            </a:xfrm>
            <a:prstGeom prst="rect">
              <a:avLst/>
            </a:prstGeom>
            <a:noFill/>
            <a:ln>
              <a:noFill/>
            </a:ln>
          </p:spPr>
          <p:txBody>
            <a:bodyPr wrap="square" rtlCol="0">
              <a:spAutoFit/>
            </a:bodyPr>
            <a:lstStyle/>
            <a:p>
              <a:r>
                <a:rPr lang="en-US" sz="1200" b="1" dirty="0">
                  <a:solidFill>
                    <a:schemeClr val="bg1"/>
                  </a:solidFill>
                </a:rPr>
                <a:t>Shutter</a:t>
              </a:r>
            </a:p>
            <a:p>
              <a:r>
                <a:rPr lang="en-US" sz="1200" b="1" dirty="0">
                  <a:solidFill>
                    <a:schemeClr val="bg1"/>
                  </a:solidFill>
                </a:rPr>
                <a:t>Closed</a:t>
              </a:r>
            </a:p>
          </p:txBody>
        </p:sp>
        <p:sp>
          <p:nvSpPr>
            <p:cNvPr id="36" name="TextBox 35">
              <a:extLst>
                <a:ext uri="{FF2B5EF4-FFF2-40B4-BE49-F238E27FC236}">
                  <a16:creationId xmlns:a16="http://schemas.microsoft.com/office/drawing/2014/main" id="{F3BA1A4F-DCEA-4CA2-BDD7-79201C5FDE1E}"/>
                </a:ext>
              </a:extLst>
            </p:cNvPr>
            <p:cNvSpPr txBox="1"/>
            <p:nvPr/>
          </p:nvSpPr>
          <p:spPr>
            <a:xfrm>
              <a:off x="3926986" y="2586543"/>
              <a:ext cx="794001" cy="461665"/>
            </a:xfrm>
            <a:prstGeom prst="rect">
              <a:avLst/>
            </a:prstGeom>
            <a:noFill/>
            <a:ln>
              <a:noFill/>
            </a:ln>
          </p:spPr>
          <p:txBody>
            <a:bodyPr wrap="square" rtlCol="0">
              <a:spAutoFit/>
            </a:bodyPr>
            <a:lstStyle/>
            <a:p>
              <a:r>
                <a:rPr lang="en-US" sz="1200" b="1" dirty="0">
                  <a:solidFill>
                    <a:schemeClr val="tx1">
                      <a:lumMod val="95000"/>
                      <a:lumOff val="5000"/>
                    </a:schemeClr>
                  </a:solidFill>
                </a:rPr>
                <a:t>Shutter</a:t>
              </a:r>
            </a:p>
            <a:p>
              <a:r>
                <a:rPr lang="en-US" sz="1200" b="1" dirty="0">
                  <a:solidFill>
                    <a:schemeClr val="tx1">
                      <a:lumMod val="95000"/>
                      <a:lumOff val="5000"/>
                    </a:schemeClr>
                  </a:solidFill>
                </a:rPr>
                <a:t>Opened</a:t>
              </a:r>
            </a:p>
          </p:txBody>
        </p:sp>
        <p:cxnSp>
          <p:nvCxnSpPr>
            <p:cNvPr id="40" name="Straight Connector 39">
              <a:extLst>
                <a:ext uri="{FF2B5EF4-FFF2-40B4-BE49-F238E27FC236}">
                  <a16:creationId xmlns:a16="http://schemas.microsoft.com/office/drawing/2014/main" id="{AE1D9BAB-8583-484F-A2E1-5D7DF0C8C7CD}"/>
                </a:ext>
              </a:extLst>
            </p:cNvPr>
            <p:cNvCxnSpPr>
              <a:cxnSpLocks/>
            </p:cNvCxnSpPr>
            <p:nvPr/>
          </p:nvCxnSpPr>
          <p:spPr>
            <a:xfrm>
              <a:off x="3554252" y="2667471"/>
              <a:ext cx="153227" cy="15405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F18955E-245E-4183-8255-62210886A012}"/>
                </a:ext>
              </a:extLst>
            </p:cNvPr>
            <p:cNvSpPr txBox="1"/>
            <p:nvPr/>
          </p:nvSpPr>
          <p:spPr>
            <a:xfrm>
              <a:off x="2913478" y="2269334"/>
              <a:ext cx="794001" cy="461665"/>
            </a:xfrm>
            <a:prstGeom prst="rect">
              <a:avLst/>
            </a:prstGeom>
            <a:noFill/>
            <a:ln>
              <a:noFill/>
            </a:ln>
          </p:spPr>
          <p:txBody>
            <a:bodyPr wrap="square" rtlCol="0">
              <a:spAutoFit/>
            </a:bodyPr>
            <a:lstStyle/>
            <a:p>
              <a:r>
                <a:rPr lang="en-US" sz="1200" b="1" dirty="0">
                  <a:solidFill>
                    <a:srgbClr val="FFFF00"/>
                  </a:solidFill>
                </a:rPr>
                <a:t>Laser Intensity</a:t>
              </a:r>
            </a:p>
          </p:txBody>
        </p:sp>
        <p:cxnSp>
          <p:nvCxnSpPr>
            <p:cNvPr id="44" name="Straight Connector 43">
              <a:extLst>
                <a:ext uri="{FF2B5EF4-FFF2-40B4-BE49-F238E27FC236}">
                  <a16:creationId xmlns:a16="http://schemas.microsoft.com/office/drawing/2014/main" id="{A95ED7FB-2731-4FDA-B29C-EF7812C80759}"/>
                </a:ext>
              </a:extLst>
            </p:cNvPr>
            <p:cNvCxnSpPr>
              <a:cxnSpLocks/>
            </p:cNvCxnSpPr>
            <p:nvPr/>
          </p:nvCxnSpPr>
          <p:spPr>
            <a:xfrm flipH="1" flipV="1">
              <a:off x="5855677" y="2074986"/>
              <a:ext cx="210771" cy="25728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79A07E9-0946-425E-852E-5D1BE8C08897}"/>
                </a:ext>
              </a:extLst>
            </p:cNvPr>
            <p:cNvSpPr txBox="1"/>
            <p:nvPr/>
          </p:nvSpPr>
          <p:spPr>
            <a:xfrm>
              <a:off x="5855677" y="2269333"/>
              <a:ext cx="1028700" cy="461665"/>
            </a:xfrm>
            <a:prstGeom prst="rect">
              <a:avLst/>
            </a:prstGeom>
            <a:noFill/>
            <a:ln>
              <a:noFill/>
            </a:ln>
          </p:spPr>
          <p:txBody>
            <a:bodyPr wrap="square" rtlCol="0">
              <a:spAutoFit/>
            </a:bodyPr>
            <a:lstStyle/>
            <a:p>
              <a:r>
                <a:rPr lang="en-US" sz="1200" b="1" dirty="0">
                  <a:solidFill>
                    <a:srgbClr val="00B0F0"/>
                  </a:solidFill>
                </a:rPr>
                <a:t>Add new laser line(s)</a:t>
              </a:r>
            </a:p>
          </p:txBody>
        </p:sp>
      </p:grpSp>
      <p:sp>
        <p:nvSpPr>
          <p:cNvPr id="50" name="Rectangle 49">
            <a:extLst>
              <a:ext uri="{FF2B5EF4-FFF2-40B4-BE49-F238E27FC236}">
                <a16:creationId xmlns:a16="http://schemas.microsoft.com/office/drawing/2014/main" id="{8833327D-6102-431E-9D46-6D3E2F3594AB}"/>
              </a:ext>
            </a:extLst>
          </p:cNvPr>
          <p:cNvSpPr/>
          <p:nvPr/>
        </p:nvSpPr>
        <p:spPr>
          <a:xfrm>
            <a:off x="737482" y="2867209"/>
            <a:ext cx="8406518" cy="2031325"/>
          </a:xfrm>
          <a:prstGeom prst="rect">
            <a:avLst/>
          </a:prstGeom>
        </p:spPr>
        <p:txBody>
          <a:bodyPr wrap="square">
            <a:spAutoFit/>
          </a:bodyPr>
          <a:lstStyle/>
          <a:p>
            <a:r>
              <a:rPr lang="en-US" dirty="0"/>
              <a:t>Three key factors during tuning laser(s):</a:t>
            </a:r>
          </a:p>
          <a:p>
            <a:pPr marL="342900" indent="-342900">
              <a:buAutoNum type="arabicPeriod"/>
            </a:pPr>
            <a:r>
              <a:rPr lang="en-US" b="1" dirty="0"/>
              <a:t>Excitation Wavelength</a:t>
            </a:r>
            <a:r>
              <a:rPr lang="en-US" dirty="0"/>
              <a:t>: 405 nm(fixed), 442 nm(fixed), WLL (adjustable 470~670 nm). ‘Add new laser (s)’ could only work in the WLL range (470~670 nm). The selected laser(s) will show up in the spectrum with its ‘</a:t>
            </a:r>
            <a:r>
              <a:rPr lang="en-US" b="1" dirty="0">
                <a:solidFill>
                  <a:schemeClr val="accent2">
                    <a:lumMod val="75000"/>
                  </a:schemeClr>
                </a:solidFill>
              </a:rPr>
              <a:t>control bars</a:t>
            </a:r>
            <a:r>
              <a:rPr lang="en-US" b="1" dirty="0"/>
              <a:t>’.</a:t>
            </a:r>
          </a:p>
          <a:p>
            <a:pPr marL="342900" indent="-342900">
              <a:buAutoNum type="arabicPeriod"/>
            </a:pPr>
            <a:r>
              <a:rPr lang="en-US" b="1" dirty="0"/>
              <a:t>Intensity</a:t>
            </a:r>
            <a:r>
              <a:rPr lang="en-US" dirty="0"/>
              <a:t>: Laser intensity could be adjusted with ‘control bars’. Usually 405 and 442 lasers should be below10% and WLL should be below 20%</a:t>
            </a:r>
          </a:p>
          <a:p>
            <a:pPr marL="342900" indent="-342900">
              <a:buAutoNum type="arabicPeriod"/>
            </a:pPr>
            <a:r>
              <a:rPr lang="en-US" b="1" dirty="0"/>
              <a:t>Shutter(s): </a:t>
            </a:r>
            <a:r>
              <a:rPr lang="en-US" dirty="0"/>
              <a:t>Shutter(s) should be opened during imaging. </a:t>
            </a:r>
            <a:endParaRPr lang="en-US" b="1" dirty="0"/>
          </a:p>
        </p:txBody>
      </p:sp>
      <p:sp>
        <p:nvSpPr>
          <p:cNvPr id="51" name="Rectangle: Rounded Corners 50">
            <a:extLst>
              <a:ext uri="{FF2B5EF4-FFF2-40B4-BE49-F238E27FC236}">
                <a16:creationId xmlns:a16="http://schemas.microsoft.com/office/drawing/2014/main" id="{1060482E-336B-406C-A95E-1E04AB26B7CB}"/>
              </a:ext>
            </a:extLst>
          </p:cNvPr>
          <p:cNvSpPr/>
          <p:nvPr/>
        </p:nvSpPr>
        <p:spPr>
          <a:xfrm>
            <a:off x="1151548" y="1389185"/>
            <a:ext cx="186359" cy="1151791"/>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8C09162C-486F-48F8-97EC-53928DF66AD9}"/>
              </a:ext>
            </a:extLst>
          </p:cNvPr>
          <p:cNvSpPr/>
          <p:nvPr/>
        </p:nvSpPr>
        <p:spPr>
          <a:xfrm>
            <a:off x="2095549" y="1389184"/>
            <a:ext cx="186359" cy="1151791"/>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2C367B4E-53F2-48E4-BE74-99CF2A69CB92}"/>
              </a:ext>
            </a:extLst>
          </p:cNvPr>
          <p:cNvSpPr/>
          <p:nvPr/>
        </p:nvSpPr>
        <p:spPr>
          <a:xfrm>
            <a:off x="3607721" y="1389183"/>
            <a:ext cx="186359" cy="1151791"/>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BDB22668-D4C2-4DC5-B62C-D03F0C2BFDFD}"/>
              </a:ext>
            </a:extLst>
          </p:cNvPr>
          <p:cNvCxnSpPr/>
          <p:nvPr/>
        </p:nvCxnSpPr>
        <p:spPr>
          <a:xfrm>
            <a:off x="1337907" y="2540974"/>
            <a:ext cx="2986079" cy="123092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E364CC-792C-4684-BF9C-6278CEF8E49F}"/>
              </a:ext>
            </a:extLst>
          </p:cNvPr>
          <p:cNvCxnSpPr>
            <a:cxnSpLocks/>
            <a:stCxn id="52" idx="2"/>
          </p:cNvCxnSpPr>
          <p:nvPr/>
        </p:nvCxnSpPr>
        <p:spPr>
          <a:xfrm>
            <a:off x="2188729" y="2540975"/>
            <a:ext cx="2444817" cy="116796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771DD29-50D4-4DD3-8B9E-33C4AE5083A1}"/>
              </a:ext>
            </a:extLst>
          </p:cNvPr>
          <p:cNvCxnSpPr>
            <a:cxnSpLocks/>
            <a:stCxn id="53" idx="2"/>
          </p:cNvCxnSpPr>
          <p:nvPr/>
        </p:nvCxnSpPr>
        <p:spPr>
          <a:xfrm>
            <a:off x="3700901" y="2540974"/>
            <a:ext cx="1119115" cy="116796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027A95FF-3C30-4BC4-9A53-2FB223255297}"/>
              </a:ext>
            </a:extLst>
          </p:cNvPr>
          <p:cNvSpPr/>
          <p:nvPr/>
        </p:nvSpPr>
        <p:spPr>
          <a:xfrm>
            <a:off x="737482" y="5306666"/>
            <a:ext cx="7669033" cy="923330"/>
          </a:xfrm>
          <a:prstGeom prst="rect">
            <a:avLst/>
          </a:prstGeom>
        </p:spPr>
        <p:txBody>
          <a:bodyPr wrap="square">
            <a:spAutoFit/>
          </a:bodyPr>
          <a:lstStyle/>
          <a:p>
            <a:r>
              <a:rPr lang="en-US" dirty="0">
                <a:solidFill>
                  <a:srgbClr val="FF0000"/>
                </a:solidFill>
              </a:rPr>
              <a:t>NOTE: If laser(s) is not observed during imaging, and there is no images on the screen, first to check the 3 key factors. If you still could not observe the laser(s) and images, please contact Core Manager</a:t>
            </a:r>
          </a:p>
        </p:txBody>
      </p:sp>
    </p:spTree>
    <p:extLst>
      <p:ext uri="{BB962C8B-B14F-4D97-AF65-F5344CB8AC3E}">
        <p14:creationId xmlns:p14="http://schemas.microsoft.com/office/powerpoint/2010/main" val="4139779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E24A85-50F9-455A-A0E2-784C0476CDFD}"/>
              </a:ext>
            </a:extLst>
          </p:cNvPr>
          <p:cNvSpPr/>
          <p:nvPr/>
        </p:nvSpPr>
        <p:spPr>
          <a:xfrm>
            <a:off x="79626" y="5720608"/>
            <a:ext cx="3537563" cy="1169551"/>
          </a:xfrm>
          <a:prstGeom prst="rect">
            <a:avLst/>
          </a:prstGeom>
        </p:spPr>
        <p:txBody>
          <a:bodyPr wrap="square">
            <a:spAutoFit/>
          </a:bodyPr>
          <a:lstStyle/>
          <a:p>
            <a:r>
              <a:rPr lang="en-US" sz="1400" dirty="0">
                <a:solidFill>
                  <a:srgbClr val="FF0000"/>
                </a:solidFill>
              </a:rPr>
              <a:t>NOTE: </a:t>
            </a:r>
            <a:r>
              <a:rPr lang="en-US" sz="1400" dirty="0" err="1">
                <a:solidFill>
                  <a:srgbClr val="FF0000"/>
                </a:solidFill>
              </a:rPr>
              <a:t>HyDs</a:t>
            </a:r>
            <a:r>
              <a:rPr lang="en-US" sz="1400" dirty="0">
                <a:solidFill>
                  <a:srgbClr val="FF0000"/>
                </a:solidFill>
              </a:rPr>
              <a:t> are very sensitive and can easily get saturated, causing the trouble to the system. Get advice from Core Manager for using </a:t>
            </a:r>
            <a:r>
              <a:rPr lang="en-US" sz="1400" dirty="0" err="1">
                <a:solidFill>
                  <a:srgbClr val="FF0000"/>
                </a:solidFill>
              </a:rPr>
              <a:t>HyDs</a:t>
            </a:r>
            <a:r>
              <a:rPr lang="en-US" sz="1400" dirty="0">
                <a:solidFill>
                  <a:srgbClr val="FF0000"/>
                </a:solidFill>
              </a:rPr>
              <a:t>! </a:t>
            </a:r>
            <a:r>
              <a:rPr lang="en-US" sz="1400" dirty="0" err="1">
                <a:solidFill>
                  <a:srgbClr val="FF0000"/>
                </a:solidFill>
              </a:rPr>
              <a:t>HyDs</a:t>
            </a:r>
            <a:r>
              <a:rPr lang="en-US" sz="1400" dirty="0">
                <a:solidFill>
                  <a:srgbClr val="FF0000"/>
                </a:solidFill>
              </a:rPr>
              <a:t> are only suggested for super dim samples or in resonant scanning mode.</a:t>
            </a:r>
          </a:p>
        </p:txBody>
      </p:sp>
      <p:sp>
        <p:nvSpPr>
          <p:cNvPr id="5" name="Rectangle 4">
            <a:extLst>
              <a:ext uri="{FF2B5EF4-FFF2-40B4-BE49-F238E27FC236}">
                <a16:creationId xmlns:a16="http://schemas.microsoft.com/office/drawing/2014/main" id="{4C76BDDB-FE32-4CBE-BFE7-319CAE5E4A5F}"/>
              </a:ext>
            </a:extLst>
          </p:cNvPr>
          <p:cNvSpPr/>
          <p:nvPr/>
        </p:nvSpPr>
        <p:spPr>
          <a:xfrm>
            <a:off x="2101548" y="25360"/>
            <a:ext cx="4940904" cy="369332"/>
          </a:xfrm>
          <a:prstGeom prst="rect">
            <a:avLst/>
          </a:prstGeom>
        </p:spPr>
        <p:txBody>
          <a:bodyPr wrap="none">
            <a:spAutoFit/>
          </a:bodyPr>
          <a:lstStyle/>
          <a:p>
            <a:r>
              <a:rPr lang="en-US" b="1" dirty="0"/>
              <a:t> Tuning the PMT Detector(s) and Image saturation</a:t>
            </a:r>
          </a:p>
        </p:txBody>
      </p:sp>
      <p:pic>
        <p:nvPicPr>
          <p:cNvPr id="7" name="Picture 6">
            <a:extLst>
              <a:ext uri="{FF2B5EF4-FFF2-40B4-BE49-F238E27FC236}">
                <a16:creationId xmlns:a16="http://schemas.microsoft.com/office/drawing/2014/main" id="{A0A668D1-9CB5-4C11-98ED-1B6952F4C5F7}"/>
              </a:ext>
            </a:extLst>
          </p:cNvPr>
          <p:cNvPicPr>
            <a:picLocks noChangeAspect="1"/>
          </p:cNvPicPr>
          <p:nvPr/>
        </p:nvPicPr>
        <p:blipFill rotWithShape="1">
          <a:blip r:embed="rId2"/>
          <a:srcRect l="24398" t="32692" r="465" b="26026"/>
          <a:stretch/>
        </p:blipFill>
        <p:spPr>
          <a:xfrm>
            <a:off x="3718435" y="471441"/>
            <a:ext cx="5293895" cy="3156729"/>
          </a:xfrm>
          <a:prstGeom prst="rect">
            <a:avLst/>
          </a:prstGeom>
        </p:spPr>
      </p:pic>
      <p:pic>
        <p:nvPicPr>
          <p:cNvPr id="6" name="Picture 5">
            <a:extLst>
              <a:ext uri="{FF2B5EF4-FFF2-40B4-BE49-F238E27FC236}">
                <a16:creationId xmlns:a16="http://schemas.microsoft.com/office/drawing/2014/main" id="{E0FC6B45-B3F4-4377-B264-D666973C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435" y="3890947"/>
            <a:ext cx="2645543" cy="2871622"/>
          </a:xfrm>
          <a:prstGeom prst="rect">
            <a:avLst/>
          </a:prstGeom>
        </p:spPr>
      </p:pic>
      <p:pic>
        <p:nvPicPr>
          <p:cNvPr id="9" name="Picture 8">
            <a:extLst>
              <a:ext uri="{FF2B5EF4-FFF2-40B4-BE49-F238E27FC236}">
                <a16:creationId xmlns:a16="http://schemas.microsoft.com/office/drawing/2014/main" id="{9BC47E9C-C546-4A69-AACD-2CDC89945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3978" y="3890946"/>
            <a:ext cx="2648352" cy="2871622"/>
          </a:xfrm>
          <a:prstGeom prst="rect">
            <a:avLst/>
          </a:prstGeom>
        </p:spPr>
      </p:pic>
      <p:sp>
        <p:nvSpPr>
          <p:cNvPr id="14" name="Rectangle 13">
            <a:extLst>
              <a:ext uri="{FF2B5EF4-FFF2-40B4-BE49-F238E27FC236}">
                <a16:creationId xmlns:a16="http://schemas.microsoft.com/office/drawing/2014/main" id="{CFFB059F-8F42-45A3-860F-5554BB84C481}"/>
              </a:ext>
            </a:extLst>
          </p:cNvPr>
          <p:cNvSpPr/>
          <p:nvPr/>
        </p:nvSpPr>
        <p:spPr>
          <a:xfrm>
            <a:off x="-67678" y="313237"/>
            <a:ext cx="3853454" cy="5509200"/>
          </a:xfrm>
          <a:prstGeom prst="rect">
            <a:avLst/>
          </a:prstGeom>
        </p:spPr>
        <p:txBody>
          <a:bodyPr wrap="square">
            <a:spAutoFit/>
          </a:bodyPr>
          <a:lstStyle/>
          <a:p>
            <a:r>
              <a:rPr lang="en-US" sz="1600" dirty="0"/>
              <a:t>Similar as Laser(s) tuning, there are three key factors during detector(s) tuning.</a:t>
            </a:r>
          </a:p>
          <a:p>
            <a:pPr marL="342900" indent="-342900">
              <a:buAutoNum type="arabicPeriod"/>
            </a:pPr>
            <a:r>
              <a:rPr lang="en-US" sz="1600" b="1" dirty="0"/>
              <a:t>Emission Wavelength</a:t>
            </a:r>
            <a:r>
              <a:rPr lang="en-US" sz="1600" dirty="0"/>
              <a:t>: anywhere between 400-800 nm with 1 nm tuning steps and a minimal bandwidth of 5 nm.</a:t>
            </a:r>
          </a:p>
          <a:p>
            <a:pPr marL="342900" indent="-342900">
              <a:buAutoNum type="arabicPeriod"/>
            </a:pPr>
            <a:r>
              <a:rPr lang="en-US" sz="1600" b="1" dirty="0"/>
              <a:t>Gain</a:t>
            </a:r>
            <a:r>
              <a:rPr lang="en-US" sz="1600" dirty="0"/>
              <a:t>: For PMT(s), the Gain should be typically set less than 850. For </a:t>
            </a:r>
            <a:r>
              <a:rPr lang="en-US" sz="1600" dirty="0" err="1"/>
              <a:t>HyDs</a:t>
            </a:r>
            <a:r>
              <a:rPr lang="en-US" sz="1600" dirty="0"/>
              <a:t>, the Gain is digital and should be typically set less than100.  </a:t>
            </a:r>
          </a:p>
          <a:p>
            <a:pPr marL="342900" indent="-342900">
              <a:buAutoNum type="arabicPeriod"/>
            </a:pPr>
            <a:r>
              <a:rPr lang="en-US" sz="1600" b="1" dirty="0"/>
              <a:t>Power: </a:t>
            </a:r>
            <a:r>
              <a:rPr lang="en-US" sz="1600" dirty="0"/>
              <a:t>PMT(s) power should be on during imaging. </a:t>
            </a:r>
          </a:p>
          <a:p>
            <a:pPr marL="285750" indent="-285750">
              <a:buFont typeface="Arial" panose="020B0604020202020204" pitchFamily="34" charset="0"/>
              <a:buChar char="•"/>
            </a:pPr>
            <a:r>
              <a:rPr lang="en-US" sz="1600" dirty="0"/>
              <a:t>PMT Trans is used for transmission imaging.</a:t>
            </a:r>
          </a:p>
          <a:p>
            <a:pPr marL="285750" indent="-285750">
              <a:buFont typeface="Arial" panose="020B0604020202020204" pitchFamily="34" charset="0"/>
              <a:buChar char="•"/>
            </a:pPr>
            <a:r>
              <a:rPr lang="en-US" sz="1600" dirty="0"/>
              <a:t>Detector(s) tuning is always </a:t>
            </a:r>
            <a:r>
              <a:rPr lang="en-US" altLang="zh-CN" sz="1600" dirty="0"/>
              <a:t>work collaborate with Laser Tuning. Make sure </a:t>
            </a:r>
            <a:r>
              <a:rPr lang="en-US" altLang="zh-CN" sz="1600" b="1" dirty="0">
                <a:solidFill>
                  <a:srgbClr val="FF0000"/>
                </a:solidFill>
              </a:rPr>
              <a:t>No image saturation</a:t>
            </a:r>
            <a:r>
              <a:rPr lang="en-US" altLang="zh-CN" sz="1600" dirty="0"/>
              <a:t> during settings in the saturation mode, any blue dots indicate a saturation in the detector(s). It is always suggested to use lower laser power to protect samples.</a:t>
            </a:r>
          </a:p>
          <a:p>
            <a:pPr marL="285750" indent="-285750">
              <a:buFont typeface="Arial" panose="020B0604020202020204" pitchFamily="34" charset="0"/>
              <a:buChar char="•"/>
            </a:pPr>
            <a:r>
              <a:rPr lang="en-US" sz="1600" dirty="0"/>
              <a:t>Imaging colors could be selected from the Detector(s) settings.</a:t>
            </a:r>
          </a:p>
        </p:txBody>
      </p:sp>
      <p:sp>
        <p:nvSpPr>
          <p:cNvPr id="15" name="Rectangle 14">
            <a:extLst>
              <a:ext uri="{FF2B5EF4-FFF2-40B4-BE49-F238E27FC236}">
                <a16:creationId xmlns:a16="http://schemas.microsoft.com/office/drawing/2014/main" id="{498908D4-70E7-4C35-9728-43083200C117}"/>
              </a:ext>
            </a:extLst>
          </p:cNvPr>
          <p:cNvSpPr/>
          <p:nvPr/>
        </p:nvSpPr>
        <p:spPr>
          <a:xfrm>
            <a:off x="5969941" y="1268362"/>
            <a:ext cx="862781" cy="116512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C000"/>
                </a:solidFill>
              </a:rPr>
              <a:t>Wavelength</a:t>
            </a:r>
          </a:p>
          <a:p>
            <a:pPr algn="ctr"/>
            <a:r>
              <a:rPr lang="en-US" sz="1000" b="1" dirty="0">
                <a:solidFill>
                  <a:srgbClr val="FFC000"/>
                </a:solidFill>
              </a:rPr>
              <a:t>Settings</a:t>
            </a:r>
            <a:r>
              <a:rPr lang="en-US" b="1" dirty="0">
                <a:solidFill>
                  <a:srgbClr val="FFC000"/>
                </a:solidFill>
              </a:rPr>
              <a:t> </a:t>
            </a:r>
          </a:p>
        </p:txBody>
      </p:sp>
      <p:sp>
        <p:nvSpPr>
          <p:cNvPr id="16" name="Rectangle 15">
            <a:extLst>
              <a:ext uri="{FF2B5EF4-FFF2-40B4-BE49-F238E27FC236}">
                <a16:creationId xmlns:a16="http://schemas.microsoft.com/office/drawing/2014/main" id="{98C8294A-0D81-4686-A9DF-9859C6E020C1}"/>
              </a:ext>
            </a:extLst>
          </p:cNvPr>
          <p:cNvSpPr/>
          <p:nvPr/>
        </p:nvSpPr>
        <p:spPr>
          <a:xfrm>
            <a:off x="5279923" y="1496960"/>
            <a:ext cx="690018" cy="20498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Gain Settings</a:t>
            </a:r>
            <a:r>
              <a:rPr lang="en-US" b="1" dirty="0">
                <a:solidFill>
                  <a:schemeClr val="bg1"/>
                </a:solidFill>
              </a:rPr>
              <a:t> </a:t>
            </a:r>
          </a:p>
        </p:txBody>
      </p:sp>
      <p:sp>
        <p:nvSpPr>
          <p:cNvPr id="17" name="Rectangle 16">
            <a:extLst>
              <a:ext uri="{FF2B5EF4-FFF2-40B4-BE49-F238E27FC236}">
                <a16:creationId xmlns:a16="http://schemas.microsoft.com/office/drawing/2014/main" id="{35DDCB8F-7D47-436D-A067-949D9F14817A}"/>
              </a:ext>
            </a:extLst>
          </p:cNvPr>
          <p:cNvSpPr/>
          <p:nvPr/>
        </p:nvSpPr>
        <p:spPr>
          <a:xfrm>
            <a:off x="4417142" y="1496959"/>
            <a:ext cx="690018" cy="2049881"/>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92D050"/>
                </a:solidFill>
              </a:rPr>
              <a:t>PMT(s)</a:t>
            </a:r>
          </a:p>
          <a:p>
            <a:pPr algn="ctr"/>
            <a:r>
              <a:rPr lang="en-US" sz="1000" b="1" dirty="0">
                <a:solidFill>
                  <a:srgbClr val="92D050"/>
                </a:solidFill>
              </a:rPr>
              <a:t>Selection</a:t>
            </a:r>
            <a:r>
              <a:rPr lang="en-US" b="1" dirty="0">
                <a:solidFill>
                  <a:srgbClr val="92D050"/>
                </a:solidFill>
              </a:rPr>
              <a:t> </a:t>
            </a:r>
          </a:p>
        </p:txBody>
      </p:sp>
      <p:sp>
        <p:nvSpPr>
          <p:cNvPr id="19" name="Rectangle 18">
            <a:extLst>
              <a:ext uri="{FF2B5EF4-FFF2-40B4-BE49-F238E27FC236}">
                <a16:creationId xmlns:a16="http://schemas.microsoft.com/office/drawing/2014/main" id="{791CA6A2-BD26-406A-BC57-ABD09F4DD342}"/>
              </a:ext>
            </a:extLst>
          </p:cNvPr>
          <p:cNvSpPr/>
          <p:nvPr/>
        </p:nvSpPr>
        <p:spPr>
          <a:xfrm>
            <a:off x="3877577" y="4227147"/>
            <a:ext cx="2257752" cy="215941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General Mode </a:t>
            </a:r>
          </a:p>
        </p:txBody>
      </p:sp>
      <p:sp>
        <p:nvSpPr>
          <p:cNvPr id="20" name="Rectangle 19">
            <a:extLst>
              <a:ext uri="{FF2B5EF4-FFF2-40B4-BE49-F238E27FC236}">
                <a16:creationId xmlns:a16="http://schemas.microsoft.com/office/drawing/2014/main" id="{874DEC8E-6D4C-4F09-A07F-A4D00F5FE08C}"/>
              </a:ext>
            </a:extLst>
          </p:cNvPr>
          <p:cNvSpPr/>
          <p:nvPr/>
        </p:nvSpPr>
        <p:spPr>
          <a:xfrm>
            <a:off x="3741371" y="1496959"/>
            <a:ext cx="247583" cy="204988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92D050"/>
              </a:solidFill>
            </a:endParaRPr>
          </a:p>
        </p:txBody>
      </p:sp>
      <p:sp>
        <p:nvSpPr>
          <p:cNvPr id="21" name="Rectangle 20">
            <a:extLst>
              <a:ext uri="{FF2B5EF4-FFF2-40B4-BE49-F238E27FC236}">
                <a16:creationId xmlns:a16="http://schemas.microsoft.com/office/drawing/2014/main" id="{D13C0488-9E2C-405B-9E29-D44F37F71693}"/>
              </a:ext>
            </a:extLst>
          </p:cNvPr>
          <p:cNvSpPr/>
          <p:nvPr/>
        </p:nvSpPr>
        <p:spPr>
          <a:xfrm>
            <a:off x="6559278" y="4227147"/>
            <a:ext cx="2257752" cy="215941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Saturation Mode </a:t>
            </a:r>
          </a:p>
        </p:txBody>
      </p:sp>
      <p:sp>
        <p:nvSpPr>
          <p:cNvPr id="22" name="Rectangle 21">
            <a:extLst>
              <a:ext uri="{FF2B5EF4-FFF2-40B4-BE49-F238E27FC236}">
                <a16:creationId xmlns:a16="http://schemas.microsoft.com/office/drawing/2014/main" id="{2B6F5FC4-3244-4814-93D5-90C765E60CF6}"/>
              </a:ext>
            </a:extLst>
          </p:cNvPr>
          <p:cNvSpPr/>
          <p:nvPr/>
        </p:nvSpPr>
        <p:spPr>
          <a:xfrm>
            <a:off x="3718435" y="3962365"/>
            <a:ext cx="71900" cy="1274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92D050"/>
              </a:solidFill>
            </a:endParaRPr>
          </a:p>
        </p:txBody>
      </p:sp>
      <p:sp>
        <p:nvSpPr>
          <p:cNvPr id="23" name="TextBox 22">
            <a:extLst>
              <a:ext uri="{FF2B5EF4-FFF2-40B4-BE49-F238E27FC236}">
                <a16:creationId xmlns:a16="http://schemas.microsoft.com/office/drawing/2014/main" id="{549982F4-7105-48F7-A6C3-704036109FE8}"/>
              </a:ext>
            </a:extLst>
          </p:cNvPr>
          <p:cNvSpPr txBox="1"/>
          <p:nvPr/>
        </p:nvSpPr>
        <p:spPr>
          <a:xfrm>
            <a:off x="3852651" y="3898534"/>
            <a:ext cx="1320241" cy="246221"/>
          </a:xfrm>
          <a:prstGeom prst="rect">
            <a:avLst/>
          </a:prstGeom>
          <a:noFill/>
        </p:spPr>
        <p:txBody>
          <a:bodyPr wrap="square" rtlCol="0">
            <a:spAutoFit/>
          </a:bodyPr>
          <a:lstStyle/>
          <a:p>
            <a:r>
              <a:rPr lang="en-US" sz="1000" b="1" dirty="0">
                <a:solidFill>
                  <a:srgbClr val="FF0000"/>
                </a:solidFill>
              </a:rPr>
              <a:t>Mode switch button</a:t>
            </a:r>
          </a:p>
        </p:txBody>
      </p:sp>
      <p:cxnSp>
        <p:nvCxnSpPr>
          <p:cNvPr id="25" name="Straight Connector 24">
            <a:extLst>
              <a:ext uri="{FF2B5EF4-FFF2-40B4-BE49-F238E27FC236}">
                <a16:creationId xmlns:a16="http://schemas.microsoft.com/office/drawing/2014/main" id="{7CEAC985-ED28-4E18-B7FF-CBD252E9913F}"/>
              </a:ext>
            </a:extLst>
          </p:cNvPr>
          <p:cNvCxnSpPr/>
          <p:nvPr/>
        </p:nvCxnSpPr>
        <p:spPr>
          <a:xfrm>
            <a:off x="3790334" y="4026093"/>
            <a:ext cx="13792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FDE3D55-4237-4EC3-A4FC-575C634E4927}"/>
              </a:ext>
            </a:extLst>
          </p:cNvPr>
          <p:cNvSpPr/>
          <p:nvPr/>
        </p:nvSpPr>
        <p:spPr>
          <a:xfrm>
            <a:off x="8085975" y="4326665"/>
            <a:ext cx="137923" cy="16184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92D050"/>
              </a:solidFill>
            </a:endParaRPr>
          </a:p>
        </p:txBody>
      </p:sp>
      <p:sp>
        <p:nvSpPr>
          <p:cNvPr id="27" name="TextBox 26">
            <a:extLst>
              <a:ext uri="{FF2B5EF4-FFF2-40B4-BE49-F238E27FC236}">
                <a16:creationId xmlns:a16="http://schemas.microsoft.com/office/drawing/2014/main" id="{ED3A26FA-40DC-4161-8FD4-EB236EEE24ED}"/>
              </a:ext>
            </a:extLst>
          </p:cNvPr>
          <p:cNvSpPr txBox="1"/>
          <p:nvPr/>
        </p:nvSpPr>
        <p:spPr>
          <a:xfrm>
            <a:off x="7013053" y="4277103"/>
            <a:ext cx="1098746" cy="246221"/>
          </a:xfrm>
          <a:prstGeom prst="rect">
            <a:avLst/>
          </a:prstGeom>
          <a:noFill/>
        </p:spPr>
        <p:txBody>
          <a:bodyPr wrap="square" rtlCol="0">
            <a:spAutoFit/>
          </a:bodyPr>
          <a:lstStyle/>
          <a:p>
            <a:r>
              <a:rPr lang="en-US" sz="1000" b="1" dirty="0">
                <a:solidFill>
                  <a:srgbClr val="FFFF00"/>
                </a:solidFill>
              </a:rPr>
              <a:t>Saturated Spots</a:t>
            </a:r>
          </a:p>
        </p:txBody>
      </p:sp>
      <p:cxnSp>
        <p:nvCxnSpPr>
          <p:cNvPr id="28" name="Straight Connector 27">
            <a:extLst>
              <a:ext uri="{FF2B5EF4-FFF2-40B4-BE49-F238E27FC236}">
                <a16:creationId xmlns:a16="http://schemas.microsoft.com/office/drawing/2014/main" id="{5BA7C715-22FD-4806-9799-C3ABA827B6EB}"/>
              </a:ext>
            </a:extLst>
          </p:cNvPr>
          <p:cNvCxnSpPr/>
          <p:nvPr/>
        </p:nvCxnSpPr>
        <p:spPr>
          <a:xfrm>
            <a:off x="7948052" y="4407588"/>
            <a:ext cx="137923"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7853535-3A75-4271-AB95-3BBF60E8549C}"/>
              </a:ext>
            </a:extLst>
          </p:cNvPr>
          <p:cNvSpPr txBox="1"/>
          <p:nvPr/>
        </p:nvSpPr>
        <p:spPr>
          <a:xfrm>
            <a:off x="3636833" y="1130901"/>
            <a:ext cx="607546" cy="400110"/>
          </a:xfrm>
          <a:prstGeom prst="rect">
            <a:avLst/>
          </a:prstGeom>
          <a:noFill/>
        </p:spPr>
        <p:txBody>
          <a:bodyPr wrap="square" rtlCol="0">
            <a:spAutoFit/>
          </a:bodyPr>
          <a:lstStyle/>
          <a:p>
            <a:r>
              <a:rPr lang="en-US" sz="1000" b="1" dirty="0">
                <a:solidFill>
                  <a:srgbClr val="00B0F0"/>
                </a:solidFill>
              </a:rPr>
              <a:t>Imaging colors</a:t>
            </a:r>
          </a:p>
        </p:txBody>
      </p:sp>
    </p:spTree>
    <p:extLst>
      <p:ext uri="{BB962C8B-B14F-4D97-AF65-F5344CB8AC3E}">
        <p14:creationId xmlns:p14="http://schemas.microsoft.com/office/powerpoint/2010/main" val="39412946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750</TotalTime>
  <Words>2064</Words>
  <Application>Microsoft Office PowerPoint</Application>
  <PresentationFormat>On-screen Show (4:3)</PresentationFormat>
  <Paragraphs>174</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等线</vt:lpstr>
      <vt:lpstr>ZEISS Frutiger Next W1G</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rcao1</dc:creator>
  <cp:lastModifiedBy>Ruofan Cao</cp:lastModifiedBy>
  <cp:revision>74</cp:revision>
  <cp:lastPrinted>2022-01-26T21:59:40Z</cp:lastPrinted>
  <dcterms:created xsi:type="dcterms:W3CDTF">2021-01-25T16:36:49Z</dcterms:created>
  <dcterms:modified xsi:type="dcterms:W3CDTF">2022-01-26T21:59:57Z</dcterms:modified>
</cp:coreProperties>
</file>